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Skoroszyt_programu_Microsoft_Office_Excel_2007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Skoroszyt_programu_Microsoft_Office_Excel_2007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Skoroszyt_programu_Microsoft_Office_Excel_2007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Skoroszyt_programu_Microsoft_Office_Excel_2007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Skoroszyt_programu_Microsoft_Office_Excel_2007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l-PL"/>
  <c:style val="8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0"/>
          <c:y val="2.6785714285714361E-2"/>
          <c:w val="1"/>
          <c:h val="0.97321428571428503"/>
        </c:manualLayout>
      </c:layout>
      <c:pie3D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Kolumna1</c:v>
                </c:pt>
              </c:strCache>
            </c:strRef>
          </c:tx>
          <c:dLbls>
            <c:dLbl>
              <c:idx val="0"/>
              <c:layout>
                <c:manualLayout>
                  <c:x val="-0.11849527923592915"/>
                  <c:y val="0.12730658667666542"/>
                </c:manualLayout>
              </c:layout>
              <c:showCatName val="1"/>
              <c:showPercent val="1"/>
            </c:dLbl>
            <c:dLbl>
              <c:idx val="1"/>
              <c:layout>
                <c:manualLayout>
                  <c:x val="0.17642880577427841"/>
                  <c:y val="-0.34757061617297919"/>
                </c:manualLayout>
              </c:layout>
              <c:showCatName val="1"/>
              <c:showPercent val="1"/>
            </c:dLbl>
            <c:numFmt formatCode="0.0%" sourceLinked="0"/>
            <c:showCatName val="1"/>
            <c:showPercent val="1"/>
            <c:showLeaderLines val="1"/>
          </c:dLbls>
          <c:cat>
            <c:strRef>
              <c:f>Arkusz1!$A$2:$A$3</c:f>
              <c:strCache>
                <c:ptCount val="2"/>
                <c:pt idx="0">
                  <c:v>dobra</c:v>
                </c:pt>
                <c:pt idx="1">
                  <c:v>bardzo dobra</c:v>
                </c:pt>
              </c:strCache>
            </c:strRef>
          </c:cat>
          <c:val>
            <c:numRef>
              <c:f>Arkusz1!$B$2:$B$3</c:f>
              <c:numCache>
                <c:formatCode>General</c:formatCode>
                <c:ptCount val="2"/>
                <c:pt idx="0">
                  <c:v>1</c:v>
                </c:pt>
                <c:pt idx="1">
                  <c:v>5</c:v>
                </c:pt>
              </c:numCache>
            </c:numRef>
          </c:val>
        </c:ser>
        <c:dLbls>
          <c:showCatName val="1"/>
          <c:showPercent val="1"/>
        </c:dLbls>
      </c:pie3DChart>
      <c:spPr>
        <a:ln>
          <a:noFill/>
        </a:ln>
      </c:spPr>
    </c:plotArea>
    <c:plotVisOnly val="1"/>
  </c:chart>
  <c:spPr>
    <a:ln>
      <a:noFill/>
    </a:ln>
  </c:sp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l-PL"/>
  <c:chart>
    <c:autoTitleDeleted val="1"/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Arkusz1!$B$1</c:f>
              <c:strCache>
                <c:ptCount val="1"/>
                <c:pt idx="0">
                  <c:v>Seria 1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/>
                </a:pPr>
                <a:endParaRPr lang="pl-PL"/>
              </a:p>
            </c:txPr>
            <c:showVal val="1"/>
          </c:dLbls>
          <c:cat>
            <c:strRef>
              <c:f>Arkusz1!$A$2:$A$6</c:f>
              <c:strCache>
                <c:ptCount val="5"/>
                <c:pt idx="0">
                  <c:v>zdecydowanie tak</c:v>
                </c:pt>
                <c:pt idx="1">
                  <c:v>raczej tak</c:v>
                </c:pt>
                <c:pt idx="2">
                  <c:v>zdecydowanie nie</c:v>
                </c:pt>
                <c:pt idx="3">
                  <c:v>raczej nie </c:v>
                </c:pt>
                <c:pt idx="4">
                  <c:v>trudno powiedzieć</c:v>
                </c:pt>
              </c:strCache>
            </c:strRef>
          </c:cat>
          <c:val>
            <c:numRef>
              <c:f>Arkusz1!$B$2:$B$6</c:f>
              <c:numCache>
                <c:formatCode>General</c:formatCode>
                <c:ptCount val="5"/>
                <c:pt idx="0">
                  <c:v>5</c:v>
                </c:pt>
                <c:pt idx="1">
                  <c:v>1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dLbls>
          <c:showVal val="1"/>
        </c:dLbls>
        <c:shape val="cylinder"/>
        <c:axId val="82830080"/>
        <c:axId val="82831616"/>
        <c:axId val="0"/>
      </c:bar3DChart>
      <c:catAx>
        <c:axId val="82830080"/>
        <c:scaling>
          <c:orientation val="minMax"/>
        </c:scaling>
        <c:axPos val="b"/>
        <c:tickLblPos val="nextTo"/>
        <c:crossAx val="82831616"/>
        <c:crosses val="autoZero"/>
        <c:auto val="1"/>
        <c:lblAlgn val="ctr"/>
        <c:lblOffset val="100"/>
      </c:catAx>
      <c:valAx>
        <c:axId val="82831616"/>
        <c:scaling>
          <c:orientation val="minMax"/>
        </c:scaling>
        <c:axPos val="l"/>
        <c:majorGridlines/>
        <c:numFmt formatCode="General" sourceLinked="1"/>
        <c:tickLblPos val="nextTo"/>
        <c:crossAx val="82830080"/>
        <c:crosses val="autoZero"/>
        <c:crossBetween val="between"/>
      </c:valAx>
    </c:plotArea>
    <c:plotVisOnly val="1"/>
  </c:chart>
  <c:spPr>
    <a:ln>
      <a:noFill/>
    </a:ln>
  </c:sp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l-PL"/>
  <c:chart>
    <c:autoTitleDeleted val="1"/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Kolumna1</c:v>
                </c:pt>
              </c:strCache>
            </c:strRef>
          </c:tx>
          <c:dLbls>
            <c:dLbl>
              <c:idx val="0"/>
              <c:layout>
                <c:manualLayout>
                  <c:x val="-0.13557309076375768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BRAK ODPOWIEDZI
</a:t>
                    </a:r>
                    <a:r>
                      <a:rPr lang="en-US" dirty="0" smtClean="0"/>
                      <a:t>1</a:t>
                    </a:r>
                    <a:r>
                      <a:rPr lang="pl-PL" dirty="0" smtClean="0"/>
                      <a:t>,6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CatName val="1"/>
              <c:showPercent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RACZEJ TAK
</a:t>
                    </a:r>
                    <a:r>
                      <a:rPr lang="pl-PL" smtClean="0"/>
                      <a:t>1,6</a:t>
                    </a:r>
                    <a:r>
                      <a:rPr lang="en-US" smtClean="0"/>
                      <a:t>%</a:t>
                    </a:r>
                    <a:endParaRPr lang="en-US"/>
                  </a:p>
                </c:rich>
              </c:tx>
              <c:showCatName val="1"/>
              <c:showPercent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ZDECYDOWANIE TAK
</a:t>
                    </a:r>
                    <a:r>
                      <a:rPr lang="en-US" smtClean="0"/>
                      <a:t>9</a:t>
                    </a:r>
                    <a:r>
                      <a:rPr lang="pl-PL" smtClean="0"/>
                      <a:t>6,8</a:t>
                    </a:r>
                    <a:r>
                      <a:rPr lang="en-US" smtClean="0"/>
                      <a:t>%</a:t>
                    </a:r>
                    <a:endParaRPr lang="en-US"/>
                  </a:p>
                </c:rich>
              </c:tx>
              <c:showCatName val="1"/>
              <c:showPercent val="1"/>
            </c:dLbl>
            <c:txPr>
              <a:bodyPr/>
              <a:lstStyle/>
              <a:p>
                <a:pPr>
                  <a:defRPr sz="1000" baseline="0"/>
                </a:pPr>
                <a:endParaRPr lang="pl-PL"/>
              </a:p>
            </c:txPr>
            <c:showCatName val="1"/>
            <c:showPercent val="1"/>
            <c:showLeaderLines val="1"/>
          </c:dLbls>
          <c:cat>
            <c:strRef>
              <c:f>Arkusz1!$A$2:$A$5</c:f>
              <c:strCache>
                <c:ptCount val="3"/>
                <c:pt idx="0">
                  <c:v>BRAK ODPOWIEDZI</c:v>
                </c:pt>
                <c:pt idx="1">
                  <c:v>RACZEJ TAK</c:v>
                </c:pt>
                <c:pt idx="2">
                  <c:v>ZDECYDOWANIE TAK</c:v>
                </c:pt>
              </c:strCache>
            </c:strRef>
          </c:cat>
          <c:val>
            <c:numRef>
              <c:f>Arkusz1!$B$2:$B$5</c:f>
              <c:numCache>
                <c:formatCode>General</c:formatCode>
                <c:ptCount val="4"/>
                <c:pt idx="0">
                  <c:v>1.6</c:v>
                </c:pt>
                <c:pt idx="1">
                  <c:v>1.6</c:v>
                </c:pt>
                <c:pt idx="2">
                  <c:v>96.8</c:v>
                </c:pt>
              </c:numCache>
            </c:numRef>
          </c:val>
        </c:ser>
        <c:dLbls>
          <c:showCatName val="1"/>
          <c:showPercent val="1"/>
        </c:dLbls>
      </c:pie3DChart>
    </c:plotArea>
    <c:plotVisOnly val="1"/>
  </c:chart>
  <c:txPr>
    <a:bodyPr/>
    <a:lstStyle/>
    <a:p>
      <a:pPr>
        <a:defRPr sz="1800"/>
      </a:pPr>
      <a:endParaRPr lang="pl-PL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l-PL"/>
  <c:chart>
    <c:autoTitleDeleted val="1"/>
    <c:view3D>
      <c:rotX val="12"/>
      <c:hPercent val="73"/>
      <c:rotY val="27"/>
      <c:depthPercent val="100"/>
      <c:rAngAx val="1"/>
    </c:view3D>
    <c:floor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</c:floor>
    <c:sideWall>
      <c:spPr>
        <a:solidFill>
          <a:srgbClr val="FFFFFF"/>
        </a:solidFill>
        <a:ln w="12700">
          <a:solidFill>
            <a:srgbClr val="808080"/>
          </a:solidFill>
          <a:prstDash val="solid"/>
        </a:ln>
      </c:spPr>
    </c:sideWall>
    <c:backWall>
      <c:spPr>
        <a:solidFill>
          <a:srgbClr val="FFFFFF"/>
        </a:solidFill>
        <a:ln w="12700">
          <a:solidFill>
            <a:srgbClr val="808080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0.25618374558303875"/>
          <c:y val="3.3426183844011144E-2"/>
          <c:w val="0.58657243816254356"/>
          <c:h val="0.72980501392758057"/>
        </c:manualLayout>
      </c:layout>
      <c:bar3DChart>
        <c:barDir val="col"/>
        <c:grouping val="clustered"/>
        <c:ser>
          <c:idx val="0"/>
          <c:order val="0"/>
          <c:tx>
            <c:strRef>
              <c:f>Sheet1!$A$2</c:f>
              <c:strCache>
                <c:ptCount val="1"/>
                <c:pt idx="0">
                  <c:v>Wsch.</c:v>
                </c:pt>
              </c:strCache>
            </c:strRef>
          </c:tx>
          <c:spPr>
            <a:solidFill>
              <a:srgbClr val="CCFFCC"/>
            </a:solidFill>
            <a:ln w="10093">
              <a:solidFill>
                <a:srgbClr val="000000"/>
              </a:solidFill>
              <a:prstDash val="solid"/>
            </a:ln>
          </c:spPr>
          <c:dLbls>
            <c:dLbl>
              <c:idx val="0"/>
              <c:layout>
                <c:manualLayout>
                  <c:x val="2.3653904126943161E-2"/>
                  <c:y val="-4.0630491840694075E-2"/>
                </c:manualLayout>
              </c:layout>
              <c:tx>
                <c:rich>
                  <a:bodyPr/>
                  <a:lstStyle/>
                  <a:p>
                    <a:r>
                      <a:rPr lang="pl-PL"/>
                      <a:t>25</a:t>
                    </a:r>
                  </a:p>
                </c:rich>
              </c:tx>
            </c:dLbl>
            <c:dLbl>
              <c:idx val="1"/>
              <c:layout>
                <c:manualLayout>
                  <c:x val="2.9823660385961143E-2"/>
                  <c:y val="-3.354810616427565E-2"/>
                </c:manualLayout>
              </c:layout>
              <c:tx>
                <c:rich>
                  <a:bodyPr/>
                  <a:lstStyle/>
                  <a:p>
                    <a:r>
                      <a:rPr lang="pl-PL"/>
                      <a:t>2 </a:t>
                    </a:r>
                  </a:p>
                </c:rich>
              </c:tx>
            </c:dLbl>
            <c:spPr>
              <a:noFill/>
              <a:ln w="20185">
                <a:noFill/>
              </a:ln>
            </c:spPr>
            <c:txPr>
              <a:bodyPr/>
              <a:lstStyle/>
              <a:p>
                <a:pPr>
                  <a:defRPr sz="954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pl-PL"/>
              </a:p>
            </c:txPr>
            <c:showVal val="1"/>
          </c:dLbls>
          <c:cat>
            <c:strRef>
              <c:f>Sheet1!$B$1:$E$1</c:f>
              <c:strCache>
                <c:ptCount val="3"/>
                <c:pt idx="0">
                  <c:v>raz w miesiącu</c:v>
                </c:pt>
                <c:pt idx="1">
                  <c:v>co drugi miesiąc</c:v>
                </c:pt>
                <c:pt idx="2">
                  <c:v>w innym czasie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3"/>
                <c:pt idx="0">
                  <c:v>25</c:v>
                </c:pt>
                <c:pt idx="1">
                  <c:v>2</c:v>
                </c:pt>
              </c:numCache>
            </c:numRef>
          </c:val>
        </c:ser>
        <c:gapDepth val="0"/>
        <c:shape val="box"/>
        <c:axId val="84413056"/>
        <c:axId val="84456192"/>
        <c:axId val="0"/>
      </c:bar3DChart>
      <c:catAx>
        <c:axId val="84413056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675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pl-PL"/>
                  <a:t>rodzaj odpowiedzi</a:t>
                </a:r>
              </a:p>
            </c:rich>
          </c:tx>
          <c:layout>
            <c:manualLayout>
              <c:xMode val="edge"/>
              <c:yMode val="edge"/>
              <c:x val="0.8109540636042406"/>
              <c:y val="0.81894150417827516"/>
            </c:manualLayout>
          </c:layout>
          <c:spPr>
            <a:noFill/>
            <a:ln w="20185">
              <a:noFill/>
            </a:ln>
          </c:spPr>
        </c:title>
        <c:numFmt formatCode="General" sourceLinked="1"/>
        <c:tickLblPos val="low"/>
        <c:spPr>
          <a:ln w="2523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54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pl-PL"/>
          </a:p>
        </c:txPr>
        <c:crossAx val="84456192"/>
        <c:crosses val="autoZero"/>
        <c:auto val="1"/>
        <c:lblAlgn val="ctr"/>
        <c:lblOffset val="100"/>
        <c:tickLblSkip val="1"/>
        <c:tickMarkSkip val="1"/>
      </c:catAx>
      <c:valAx>
        <c:axId val="84456192"/>
        <c:scaling>
          <c:orientation val="minMax"/>
        </c:scaling>
        <c:axPos val="l"/>
        <c:majorGridlines>
          <c:spPr>
            <a:ln w="2523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 rot="0" vert="horz"/>
              <a:lstStyle/>
              <a:p>
                <a:pPr algn="ctr">
                  <a:defRPr sz="636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pl-PL"/>
                  <a:t>liczba ankietowanych</a:t>
                </a:r>
              </a:p>
            </c:rich>
          </c:tx>
          <c:layout>
            <c:manualLayout>
              <c:xMode val="edge"/>
              <c:yMode val="edge"/>
              <c:x val="6.5371024734982394E-2"/>
              <c:y val="5.5710306406685436E-3"/>
            </c:manualLayout>
          </c:layout>
          <c:spPr>
            <a:noFill/>
            <a:ln w="20185">
              <a:noFill/>
            </a:ln>
          </c:spPr>
        </c:title>
        <c:numFmt formatCode="General" sourceLinked="1"/>
        <c:tickLblPos val="nextTo"/>
        <c:spPr>
          <a:ln w="2523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15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pl-PL"/>
          </a:p>
        </c:txPr>
        <c:crossAx val="84413056"/>
        <c:crosses val="autoZero"/>
        <c:crossBetween val="between"/>
      </c:valAx>
      <c:spPr>
        <a:noFill/>
        <a:ln w="20185">
          <a:noFill/>
        </a:ln>
      </c:spPr>
    </c:plotArea>
    <c:plotVisOnly val="1"/>
    <c:dispBlanksAs val="gap"/>
  </c:chart>
  <c:spPr>
    <a:noFill/>
    <a:ln>
      <a:noFill/>
    </a:ln>
  </c:spPr>
  <c:txPr>
    <a:bodyPr/>
    <a:lstStyle/>
    <a:p>
      <a:pPr>
        <a:defRPr sz="1252" b="1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pl-PL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l-PL"/>
  <c:chart>
    <c:autoTitleDeleted val="1"/>
    <c:plotArea>
      <c:layout>
        <c:manualLayout>
          <c:layoutTarget val="inner"/>
          <c:xMode val="edge"/>
          <c:yMode val="edge"/>
          <c:x val="0.1588132635253062"/>
          <c:y val="8.6513994910941472E-2"/>
          <c:w val="0.58813263525305359"/>
          <c:h val="0.85750636132315516"/>
        </c:manualLayout>
      </c:layout>
      <c:pie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Wsch.</c:v>
                </c:pt>
              </c:strCache>
            </c:strRef>
          </c:tx>
          <c:spPr>
            <a:solidFill>
              <a:srgbClr val="9999FF"/>
            </a:solidFill>
            <a:ln w="10095">
              <a:solidFill>
                <a:srgbClr val="000000"/>
              </a:solidFill>
              <a:prstDash val="solid"/>
            </a:ln>
          </c:spPr>
          <c:dPt>
            <c:idx val="0"/>
            <c:spPr>
              <a:solidFill>
                <a:srgbClr val="3366FF"/>
              </a:solidFill>
              <a:ln w="10095">
                <a:solidFill>
                  <a:srgbClr val="000000"/>
                </a:solidFill>
                <a:prstDash val="solid"/>
              </a:ln>
            </c:spPr>
          </c:dPt>
          <c:dPt>
            <c:idx val="1"/>
            <c:spPr>
              <a:solidFill>
                <a:srgbClr val="FF0000"/>
              </a:solidFill>
              <a:ln w="10095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FFFFCC"/>
              </a:solidFill>
              <a:ln w="10095">
                <a:solidFill>
                  <a:srgbClr val="000000"/>
                </a:solidFill>
                <a:prstDash val="solid"/>
              </a:ln>
            </c:spPr>
          </c:dPt>
          <c:dLbls>
            <c:dLbl>
              <c:idx val="0"/>
              <c:layout>
                <c:manualLayout>
                  <c:x val="-0.24121476774055395"/>
                  <c:y val="-0.26933504224584431"/>
                </c:manualLayout>
              </c:layout>
              <c:tx>
                <c:rich>
                  <a:bodyPr/>
                  <a:lstStyle/>
                  <a:p>
                    <a:pPr>
                      <a:defRPr sz="795" b="1" i="0" u="none" strike="noStrike" baseline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pl-PL"/>
                      <a:t>zdecydowanie tak
70,4%</a:t>
                    </a:r>
                  </a:p>
                </c:rich>
              </c:tx>
              <c:spPr>
                <a:noFill/>
                <a:ln w="20190">
                  <a:noFill/>
                </a:ln>
              </c:spPr>
              <c:dLblPos val="bestFit"/>
            </c:dLbl>
            <c:dLbl>
              <c:idx val="1"/>
              <c:layout>
                <c:manualLayout>
                  <c:x val="0.15867256504334457"/>
                  <c:y val="4.7804512928535464E-2"/>
                </c:manualLayout>
              </c:layout>
              <c:tx>
                <c:rich>
                  <a:bodyPr/>
                  <a:lstStyle/>
                  <a:p>
                    <a:pPr>
                      <a:defRPr sz="795" b="1" i="0" u="none" strike="noStrike" baseline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pl-PL"/>
                      <a:t>raczej tak
25,9%</a:t>
                    </a:r>
                  </a:p>
                </c:rich>
              </c:tx>
              <c:spPr>
                <a:noFill/>
                <a:ln w="20190">
                  <a:noFill/>
                </a:ln>
              </c:spPr>
              <c:dLblPos val="bestFit"/>
            </c:dLbl>
            <c:dLbl>
              <c:idx val="2"/>
              <c:layout/>
              <c:tx>
                <c:rich>
                  <a:bodyPr/>
                  <a:lstStyle/>
                  <a:p>
                    <a:pPr>
                      <a:defRPr sz="795" b="1" i="0" u="none" strike="noStrike" baseline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pl-PL"/>
                      <a:t>raczej nie
3,7%</a:t>
                    </a:r>
                  </a:p>
                </c:rich>
              </c:tx>
              <c:spPr>
                <a:noFill/>
                <a:ln w="20190">
                  <a:noFill/>
                </a:ln>
              </c:spPr>
            </c:dLbl>
            <c:numFmt formatCode="0.0%" sourceLinked="0"/>
            <c:spPr>
              <a:noFill/>
              <a:ln w="20190">
                <a:noFill/>
              </a:ln>
            </c:spPr>
            <c:txPr>
              <a:bodyPr/>
              <a:lstStyle/>
              <a:p>
                <a:pPr>
                  <a:defRPr sz="795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pl-PL"/>
              </a:p>
            </c:txPr>
            <c:showCatName val="1"/>
            <c:showPercent val="1"/>
            <c:showLeaderLines val="1"/>
          </c:dLbls>
          <c:cat>
            <c:strRef>
              <c:f>Sheet1!$B$1:$E$1</c:f>
              <c:strCache>
                <c:ptCount val="3"/>
                <c:pt idx="0">
                  <c:v>zdecydowanie tak</c:v>
                </c:pt>
                <c:pt idx="1">
                  <c:v>raczej tak</c:v>
                </c:pt>
                <c:pt idx="2">
                  <c:v>raczej nie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3"/>
                <c:pt idx="0">
                  <c:v>334.42735547167302</c:v>
                </c:pt>
                <c:pt idx="1">
                  <c:v>124.02415762786464</c:v>
                </c:pt>
                <c:pt idx="2">
                  <c:v>26.929264072702729</c:v>
                </c:pt>
              </c:numCache>
            </c:numRef>
          </c:val>
        </c:ser>
        <c:firstSliceAng val="0"/>
      </c:pieChart>
      <c:spPr>
        <a:solidFill>
          <a:srgbClr val="FFFFFF"/>
        </a:solidFill>
        <a:ln w="20190">
          <a:noFill/>
        </a:ln>
      </c:spPr>
    </c:plotArea>
    <c:plotVisOnly val="1"/>
    <c:dispBlanksAs val="zero"/>
  </c:chart>
  <c:spPr>
    <a:noFill/>
    <a:ln>
      <a:noFill/>
    </a:ln>
  </c:spPr>
  <c:txPr>
    <a:bodyPr/>
    <a:lstStyle/>
    <a:p>
      <a:pPr>
        <a:defRPr sz="1312" b="1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pl-PL"/>
    </a:p>
  </c:txPr>
  <c:externalData r:id="rId1"/>
</c:chartSpac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Łącznik prosty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Tytuł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5" name="Podtytuł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31" name="Symbol zastępczy daty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66221E02-25CB-4963-84BC-0813985E7D90}" type="datetimeFigureOut">
              <a:rPr lang="pl-PL" smtClean="0"/>
              <a:pPr/>
              <a:t>2015-06-17</a:t>
            </a:fld>
            <a:endParaRPr lang="pl-PL"/>
          </a:p>
        </p:txBody>
      </p:sp>
      <p:sp>
        <p:nvSpPr>
          <p:cNvPr id="18" name="Symbol zastępczy stopki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29" name="Symbol zastępczy numeru slajdu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221E02-25CB-4963-84BC-0813985E7D90}" type="datetimeFigureOut">
              <a:rPr lang="pl-PL" smtClean="0"/>
              <a:pPr/>
              <a:t>2015-06-17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66221E02-25CB-4963-84BC-0813985E7D90}" type="datetimeFigureOut">
              <a:rPr lang="pl-PL" smtClean="0"/>
              <a:pPr/>
              <a:t>2015-06-17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221E02-25CB-4963-84BC-0813985E7D90}" type="datetimeFigureOut">
              <a:rPr lang="pl-PL" smtClean="0"/>
              <a:pPr/>
              <a:t>2015-06-17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66221E02-25CB-4963-84BC-0813985E7D90}" type="datetimeFigureOut">
              <a:rPr lang="pl-PL" smtClean="0"/>
              <a:pPr/>
              <a:t>2015-06-17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221E02-25CB-4963-84BC-0813985E7D90}" type="datetimeFigureOut">
              <a:rPr lang="pl-PL" smtClean="0"/>
              <a:pPr/>
              <a:t>2015-06-17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221E02-25CB-4963-84BC-0813985E7D90}" type="datetimeFigureOut">
              <a:rPr lang="pl-PL" smtClean="0"/>
              <a:pPr/>
              <a:t>2015-06-17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221E02-25CB-4963-84BC-0813985E7D90}" type="datetimeFigureOut">
              <a:rPr lang="pl-PL" smtClean="0"/>
              <a:pPr/>
              <a:t>2015-06-17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66221E02-25CB-4963-84BC-0813985E7D90}" type="datetimeFigureOut">
              <a:rPr lang="pl-PL" smtClean="0"/>
              <a:pPr/>
              <a:t>2015-06-17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221E02-25CB-4963-84BC-0813985E7D90}" type="datetimeFigureOut">
              <a:rPr lang="pl-PL" smtClean="0"/>
              <a:pPr/>
              <a:t>2015-06-17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Prostokąt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221E02-25CB-4963-84BC-0813985E7D90}" type="datetimeFigureOut">
              <a:rPr lang="pl-PL" smtClean="0"/>
              <a:pPr/>
              <a:t>2015-06-17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Symbol zastępczy obrazu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25000"/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4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Symbol zastępczy tytułu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1" name="Symbol zastępczy tekstu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27" name="Symbol zastępczy daty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66221E02-25CB-4963-84BC-0813985E7D90}" type="datetimeFigureOut">
              <a:rPr lang="pl-PL" smtClean="0"/>
              <a:pPr/>
              <a:t>2015-06-17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16" name="Symbol zastępczy numeru slajdu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jpeg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jpeg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8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jpeg"/><Relationship Id="rId5" Type="http://schemas.openxmlformats.org/officeDocument/2006/relationships/image" Target="../media/image3.jpeg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jpeg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65572" cy="3903712"/>
          </a:xfrm>
        </p:spPr>
        <p:txBody>
          <a:bodyPr/>
          <a:lstStyle/>
          <a:p>
            <a:pPr algn="ctr"/>
            <a:r>
              <a:rPr lang="pl-PL" sz="3600" dirty="0" smtClean="0"/>
              <a:t>DZIAŁALNOŚĆ STOWARZYSZENIA „POMAGAM” </a:t>
            </a:r>
            <a:br>
              <a:rPr lang="pl-PL" sz="3600" dirty="0" smtClean="0"/>
            </a:br>
            <a:r>
              <a:rPr lang="pl-PL" sz="3600" dirty="0" smtClean="0"/>
              <a:t>W KLESZCZEWIE </a:t>
            </a:r>
            <a:br>
              <a:rPr lang="pl-PL" sz="3600" dirty="0" smtClean="0"/>
            </a:br>
            <a:r>
              <a:rPr lang="pl-PL" sz="3600" dirty="0" smtClean="0"/>
              <a:t>W ROKU 2014 I 2015</a:t>
            </a:r>
            <a:endParaRPr lang="pl-PL" sz="360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5724128" y="6021288"/>
            <a:ext cx="2817100" cy="420024"/>
          </a:xfrm>
        </p:spPr>
        <p:txBody>
          <a:bodyPr/>
          <a:lstStyle/>
          <a:p>
            <a:r>
              <a:rPr lang="pl-PL" dirty="0" smtClean="0"/>
              <a:t>CZERWIEC, 2015R.</a:t>
            </a:r>
            <a:endParaRPr lang="pl-PL" dirty="0"/>
          </a:p>
        </p:txBody>
      </p:sp>
      <p:pic>
        <p:nvPicPr>
          <p:cNvPr id="4" name="Obraz 3" descr="LOGO STOWARZYSZENI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127504" cy="15057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23728" y="320040"/>
            <a:ext cx="5575520" cy="114300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II. WIEDZA ZMIENIA ŻYCIE</a:t>
            </a:r>
            <a:endParaRPr lang="pl-PL" dirty="0"/>
          </a:p>
        </p:txBody>
      </p:sp>
      <p:pic>
        <p:nvPicPr>
          <p:cNvPr id="6" name="Symbol zastępczy zawartości 5" descr="Warsztaty dla rodziców 29.04.2014 005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539552" y="1916832"/>
            <a:ext cx="3521075" cy="264080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7544" y="5085184"/>
            <a:ext cx="7632848" cy="1368153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pl-PL" dirty="0" smtClean="0"/>
              <a:t>PROWADZENIE CO MIESIĄC WARSZTATÓW Z 17 RODZIN /21 OSOBAMI – RODZICAMI/ DOTKNIĘTYCH </a:t>
            </a:r>
            <a:r>
              <a:rPr lang="pl-PL" dirty="0" smtClean="0"/>
              <a:t>KRYZYSEM </a:t>
            </a:r>
            <a:r>
              <a:rPr lang="pl-PL" dirty="0" smtClean="0"/>
              <a:t>PRZEZ PSYCHOLOGA W OKRESIE OD KWIETNIA 2014 DO 30 LISTOPADA 2014</a:t>
            </a:r>
            <a:endParaRPr lang="pl-PL" dirty="0"/>
          </a:p>
        </p:txBody>
      </p:sp>
      <p:pic>
        <p:nvPicPr>
          <p:cNvPr id="5" name="Obraz 4" descr="LOGO STOWARZYSZENI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2127504" cy="1505712"/>
          </a:xfrm>
          <a:prstGeom prst="rect">
            <a:avLst/>
          </a:prstGeom>
        </p:spPr>
      </p:pic>
      <p:pic>
        <p:nvPicPr>
          <p:cNvPr id="7" name="Symbol zastępczy zawartości 5" descr="Warsztaty dla rodziców 29.04.2014 00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3968" y="2204864"/>
            <a:ext cx="3521074" cy="264080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95736" y="476672"/>
            <a:ext cx="5500464" cy="986368"/>
          </a:xfrm>
        </p:spPr>
        <p:txBody>
          <a:bodyPr>
            <a:noAutofit/>
          </a:bodyPr>
          <a:lstStyle/>
          <a:p>
            <a:r>
              <a:rPr lang="pl-PL" sz="2200" dirty="0" smtClean="0"/>
              <a:t>DOTACJA WOJEWODY WIELKOPOLSKIEGO </a:t>
            </a:r>
            <a:br>
              <a:rPr lang="pl-PL" sz="2200" dirty="0" smtClean="0"/>
            </a:br>
            <a:r>
              <a:rPr lang="pl-PL" sz="2200" dirty="0" smtClean="0"/>
              <a:t>2999,72 ZŁ</a:t>
            </a:r>
            <a:endParaRPr lang="pl-PL" sz="22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1609416"/>
            <a:ext cx="7848872" cy="5059944"/>
          </a:xfrm>
        </p:spPr>
        <p:txBody>
          <a:bodyPr>
            <a:normAutofit fontScale="55000" lnSpcReduction="20000"/>
          </a:bodyPr>
          <a:lstStyle/>
          <a:p>
            <a:pPr marL="0" indent="0" algn="just">
              <a:buNone/>
            </a:pPr>
            <a:r>
              <a:rPr lang="pl-PL" sz="2700" dirty="0" smtClean="0"/>
              <a:t>Ankietowani  w zdecydowanej większości  wyrażają opinię, że usługi zrealizowane przez psychologa spełniły ich oczekiwania / 37,5 % zdecydowanie tak, 50 % raczej tak, 12,5 % nie udzieliło odpowiedzi/.  Prawie wszyscy opiniodawcy /87,5 %/ chętnie uczestniczyli w warsztatach prowadzonych przez psychologa popierając to zdaniem, że „ miło było porozmawiać o swoich problemach i problemach innych osób”, „zdobyłam dużo wiedzy”. Te wypowiedzi respondentów przekładają się na ocenę wystawioną całemu projektowi, w którym pod uwagę brano przystępne prowadzenie zajęć, poczęstunek, opiekę nad dziećmi, miejsce prowadzonych warsztatów, czas trwania, godzinę. 62,5 % ankietowanych wystawiło ocenę dobrą a 37,5 % ocenę bardzo dobrą, przytaczając wypowiedzi „miła atmosfera, pani psycholog dobrze prowadziła zajęcia, godzina odpowiednia”. Dla 87,5 % respondentów wiedza zdobyta na warsztatach pozwoli na poprawienie kontaktów z członkami rodziny. Natomiast dla 12,5 %  nie zostanie wykorzystana na wzmocnienie kontaktów z rodziną, ponieważ respondent odpowiedział, że  „ nie chce mieć kontaktu z rodziną”.  62,5 % ankietowanych stwierdziło, że zdobyło nowe umiejętności np. z „ wychowywania dzieci, lepszego rozumienia partnerki”, „ z spostrzegania i rozumienia innych osób”, a 25 % zanegowało to pytanie o nabywanie na warsztatach nowych umiejętności. Natomiast 12,5 % nie udzieliło odpowiedzi. Jednym z otwartych pytań w ankiecie było pytanie o wartości wyniesione z warsztatów z psychologiem i ankietowani wymieniali: „ dużo wiedzy , którą można wykorzystać w życiu”, „ nauczyłam się lepiej rozmawiać z dziećmi i partnerem i rozwiązywać problemy”, „ nauczyły mnie otwartości i spokoju”.</a:t>
            </a:r>
          </a:p>
          <a:p>
            <a:pPr marL="0" indent="0" algn="just">
              <a:buNone/>
            </a:pPr>
            <a:r>
              <a:rPr lang="pl-PL" sz="2700" b="1" dirty="0" smtClean="0"/>
              <a:t>Konkluzja:</a:t>
            </a:r>
          </a:p>
          <a:p>
            <a:pPr marL="0" indent="0" algn="just">
              <a:buNone/>
            </a:pPr>
            <a:r>
              <a:rPr lang="pl-PL" sz="2700" dirty="0" smtClean="0"/>
              <a:t>Projekt „Wiedza zmienia życie” dotowany ze środków Wojewody Wielkopolskiego skierowany dla rodzin, klientów pomocy społecznej, jako specjalistyczne wsparcie poprawił w jakiejś części funkcjonowanie tych rodzin, pozwalając im na nabycie nowych kompetencji w relacjach ze swoimi rodzinami. </a:t>
            </a:r>
          </a:p>
          <a:p>
            <a:pPr algn="just"/>
            <a:endParaRPr lang="pl-PL" dirty="0"/>
          </a:p>
        </p:txBody>
      </p:sp>
      <p:pic>
        <p:nvPicPr>
          <p:cNvPr id="4" name="Obraz 3" descr="LOGO STOWARZYSZENI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127504" cy="15057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5000"/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STOWARZYSZENI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127504" cy="1505712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23728" y="320040"/>
            <a:ext cx="5572472" cy="1143000"/>
          </a:xfrm>
        </p:spPr>
        <p:txBody>
          <a:bodyPr>
            <a:noAutofit/>
          </a:bodyPr>
          <a:lstStyle/>
          <a:p>
            <a:pPr algn="ctr"/>
            <a:r>
              <a:rPr lang="pl-PL" sz="2800" dirty="0" smtClean="0"/>
              <a:t>III. MUZYKA POWAŻNA DLA NIEPEŁNOSPRAWNYCH Z GMINY KLESZCZEWO </a:t>
            </a:r>
            <a:endParaRPr lang="pl-PL" sz="28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DWUKROTNE WYJAZDY OSÓB Z NIEPEŁNOSPRAWNOŚCIAMI DO TEATRU MUZYCZNEGO W POZNANIU NA SPEKTAKLE „MAYDAY”, „PHANTOM”</a:t>
            </a:r>
          </a:p>
          <a:p>
            <a:endParaRPr lang="pl-PL" dirty="0" smtClean="0"/>
          </a:p>
          <a:p>
            <a:r>
              <a:rPr lang="pl-PL" dirty="0" smtClean="0"/>
              <a:t>DOTACJA PCPR W POZNANIU ZE ŚRODKÓW PFRON 3900,00</a:t>
            </a:r>
          </a:p>
          <a:p>
            <a:endParaRPr lang="pl-PL" dirty="0" smtClean="0"/>
          </a:p>
          <a:p>
            <a:r>
              <a:rPr lang="pl-PL" dirty="0" smtClean="0"/>
              <a:t>8% POPULACJI OSÓB NIEPEŁNOSPRAWNYCH W GMINIE KLESZCZEWO SKORZYSTAŁO NA PROJEKCIE 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95736" y="320040"/>
            <a:ext cx="5503512" cy="1143000"/>
          </a:xfrm>
        </p:spPr>
        <p:txBody>
          <a:bodyPr>
            <a:noAutofit/>
          </a:bodyPr>
          <a:lstStyle/>
          <a:p>
            <a:pPr algn="ctr"/>
            <a:r>
              <a:rPr lang="pl-PL" sz="2800" dirty="0" smtClean="0"/>
              <a:t>IV. KONCERT OPERETKOWY DLA SENIORÓW Z POWIATU POZNAŃSKIEGO W KLESZCZEWIE </a:t>
            </a:r>
            <a:endParaRPr lang="pl-PL" sz="2800" dirty="0"/>
          </a:p>
        </p:txBody>
      </p:sp>
      <p:pic>
        <p:nvPicPr>
          <p:cNvPr id="6" name="Symbol zastępczy zawartości 5" descr="Koncert 006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2542778"/>
            <a:ext cx="3521075" cy="2640806"/>
          </a:xfrm>
        </p:spPr>
      </p:pic>
      <p:pic>
        <p:nvPicPr>
          <p:cNvPr id="7" name="Symbol zastępczy zawartości 6" descr="Koncert 043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178300" y="2542778"/>
            <a:ext cx="3521075" cy="2640806"/>
          </a:xfrm>
        </p:spPr>
      </p:pic>
      <p:pic>
        <p:nvPicPr>
          <p:cNvPr id="5" name="Obraz 4" descr="LOGO STOWARZYSZENI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2127504" cy="15057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pl-PL" dirty="0" smtClean="0"/>
              <a:t>DOTACJA POWIATU POZNAŃSKIEGO 2854,40</a:t>
            </a:r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r>
              <a:rPr lang="pl-PL" dirty="0" smtClean="0"/>
              <a:t>ŚRODKI STOWARZYSZENIA OD DARCZYŃCÓW 2131,46</a:t>
            </a:r>
          </a:p>
          <a:p>
            <a:endParaRPr lang="pl-PL" dirty="0" smtClean="0"/>
          </a:p>
          <a:p>
            <a:r>
              <a:rPr lang="pl-PL" dirty="0" smtClean="0"/>
              <a:t>80 SENIORÓW Z GMINY KLESZCZEWO</a:t>
            </a:r>
          </a:p>
          <a:p>
            <a:r>
              <a:rPr lang="pl-PL" dirty="0" smtClean="0"/>
              <a:t>15 SENIORÓW Z GMINY KÓRNIK</a:t>
            </a:r>
          </a:p>
          <a:p>
            <a:r>
              <a:rPr lang="pl-PL" dirty="0" smtClean="0"/>
              <a:t>14 SENIORÓW Z GMINY KOSTRZYN</a:t>
            </a:r>
            <a:endParaRPr lang="pl-PL" dirty="0"/>
          </a:p>
        </p:txBody>
      </p:sp>
      <p:pic>
        <p:nvPicPr>
          <p:cNvPr id="4" name="Obraz 3" descr="LOGO STOWARZYSZENI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127504" cy="15057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STOWARZYSZENI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127504" cy="1505712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39752" y="332656"/>
            <a:ext cx="5068416" cy="648072"/>
          </a:xfrm>
        </p:spPr>
        <p:txBody>
          <a:bodyPr>
            <a:normAutofit/>
          </a:bodyPr>
          <a:lstStyle/>
          <a:p>
            <a:pPr algn="ctr"/>
            <a:r>
              <a:rPr lang="pl-PL" sz="3200" dirty="0" smtClean="0"/>
              <a:t>RAPORT Z BADAŃ </a:t>
            </a:r>
            <a:endParaRPr lang="pl-PL" sz="32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3528" y="1052736"/>
            <a:ext cx="7848872" cy="5805264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pl-PL" dirty="0" smtClean="0"/>
              <a:t>W badaniu zwrócono 62% ankiet spośród uprawnionych. Opiniodawcy są zadowoleni z popołudnia w dniu 3 października 2014 roku spędzonego w sali widowiskowej Ośrodka Kultury w Kleszczewie na koncercie operetkowym z nutką humoru w wykonaniu 3 solistów Poznańskich. Graficznie przedstawia tę wypowiedź wykres nr 1.</a:t>
            </a:r>
          </a:p>
          <a:p>
            <a:pPr>
              <a:buNone/>
            </a:pPr>
            <a:r>
              <a:rPr lang="pl-PL" dirty="0" smtClean="0"/>
              <a:t> </a:t>
            </a:r>
          </a:p>
          <a:p>
            <a:pPr>
              <a:buNone/>
            </a:pPr>
            <a:r>
              <a:rPr lang="pl-PL" dirty="0" smtClean="0"/>
              <a:t> </a:t>
            </a:r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r>
              <a:rPr lang="pl-PL" dirty="0" smtClean="0"/>
              <a:t>            </a:t>
            </a:r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r>
              <a:rPr lang="pl-PL" dirty="0" smtClean="0"/>
              <a:t>            Czy jest Pani/Pan zadowolona/y z koncertu operetkowego ?</a:t>
            </a:r>
          </a:p>
          <a:p>
            <a:pPr>
              <a:buNone/>
            </a:pPr>
            <a:r>
              <a:rPr lang="pl-PL" b="1" dirty="0" smtClean="0"/>
              <a:t> </a:t>
            </a:r>
            <a:endParaRPr lang="pl-PL" dirty="0" smtClean="0"/>
          </a:p>
          <a:p>
            <a:pPr>
              <a:buNone/>
            </a:pPr>
            <a:r>
              <a:rPr lang="pl-PL" dirty="0" smtClean="0"/>
              <a:t>Zdecydowana większość respondentów /88,7%/wystawiła temu projektowi notę bardzo dobrą, a oceniano: miejsce, koncert, czas, poczęstunek, organizację. Natomiast pozostali ankietowani /11,3%/ przydzieliło projektowi jako całości ocenę dobrą. Jest to potwierdzeniem ukontentowania z tego dnia.</a:t>
            </a:r>
          </a:p>
          <a:p>
            <a:pPr>
              <a:buNone/>
            </a:pPr>
            <a:r>
              <a:rPr lang="pl-PL" dirty="0" smtClean="0"/>
              <a:t>Na pytanie czy wezmą udział w podobnym koncercie, wszyscy opiniodawcy wyrazili się pozytywnie /100% zdecydowanie tak/.</a:t>
            </a:r>
          </a:p>
          <a:p>
            <a:pPr>
              <a:buNone/>
            </a:pPr>
            <a:r>
              <a:rPr lang="pl-PL" dirty="0" smtClean="0"/>
              <a:t> </a:t>
            </a:r>
          </a:p>
          <a:p>
            <a:pPr>
              <a:buNone/>
            </a:pPr>
            <a:r>
              <a:rPr lang="pl-PL" dirty="0" smtClean="0"/>
              <a:t>Podsumowanie:</a:t>
            </a:r>
          </a:p>
          <a:p>
            <a:pPr>
              <a:buNone/>
            </a:pPr>
            <a:r>
              <a:rPr lang="pl-PL" dirty="0" smtClean="0"/>
              <a:t> </a:t>
            </a:r>
          </a:p>
          <a:p>
            <a:pPr>
              <a:buNone/>
            </a:pPr>
            <a:r>
              <a:rPr lang="pl-PL" dirty="0" smtClean="0"/>
              <a:t>Seniorzy z Gminy Kleszczewo oraz Kostrzyn i Kórnik lubią spotkania z kulturą a dowodem na to jest zorganizowany dla nich koncert operetkowy z nutką humoru.</a:t>
            </a:r>
          </a:p>
        </p:txBody>
      </p:sp>
      <p:graphicFrame>
        <p:nvGraphicFramePr>
          <p:cNvPr id="5" name="Wykres 4"/>
          <p:cNvGraphicFramePr/>
          <p:nvPr/>
        </p:nvGraphicFramePr>
        <p:xfrm>
          <a:off x="1259632" y="2060848"/>
          <a:ext cx="5064224" cy="18159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95736" y="320040"/>
            <a:ext cx="5503512" cy="114300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V. KLUB SENIORA – ZŁOTA JESIEŃ </a:t>
            </a:r>
            <a:endParaRPr lang="pl-PL" dirty="0"/>
          </a:p>
        </p:txBody>
      </p:sp>
      <p:pic>
        <p:nvPicPr>
          <p:cNvPr id="6" name="Symbol zastępczy zawartości 5" descr="klub seniora 08-2014 032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323528" y="1484784"/>
            <a:ext cx="3521075" cy="2640806"/>
          </a:xfrm>
        </p:spPr>
      </p:pic>
      <p:pic>
        <p:nvPicPr>
          <p:cNvPr id="7" name="Symbol zastępczy zawartości 6" descr="klub seniora 08-2014 005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067944" y="1484784"/>
            <a:ext cx="3521075" cy="2640806"/>
          </a:xfrm>
        </p:spPr>
      </p:pic>
      <p:pic>
        <p:nvPicPr>
          <p:cNvPr id="5" name="Obraz 4" descr="LOGO STOWARZYSZENI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2127504" cy="1505712"/>
          </a:xfrm>
          <a:prstGeom prst="rect">
            <a:avLst/>
          </a:prstGeom>
        </p:spPr>
      </p:pic>
      <p:pic>
        <p:nvPicPr>
          <p:cNvPr id="8" name="Symbol zastępczy zawartości 5" descr="klub seniora 08-2014 03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3528" y="4005064"/>
            <a:ext cx="3521074" cy="2640806"/>
          </a:xfrm>
          <a:prstGeom prst="rect">
            <a:avLst/>
          </a:prstGeom>
        </p:spPr>
      </p:pic>
      <p:pic>
        <p:nvPicPr>
          <p:cNvPr id="9" name="Symbol zastępczy zawartości 5" descr="klub seniora 08-2014 03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067944" y="4005064"/>
            <a:ext cx="3521074" cy="26408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411760" y="836712"/>
            <a:ext cx="4320480" cy="626328"/>
          </a:xfrm>
        </p:spPr>
        <p:txBody>
          <a:bodyPr>
            <a:normAutofit/>
          </a:bodyPr>
          <a:lstStyle/>
          <a:p>
            <a:r>
              <a:rPr lang="pl-PL" sz="2800" dirty="0" smtClean="0"/>
              <a:t>OSIĄGNIĘTO CELE </a:t>
            </a:r>
            <a:endParaRPr lang="pl-PL" sz="28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9416"/>
            <a:ext cx="6995120" cy="4846320"/>
          </a:xfrm>
        </p:spPr>
        <p:txBody>
          <a:bodyPr/>
          <a:lstStyle/>
          <a:p>
            <a:r>
              <a:rPr lang="pl-PL" dirty="0" smtClean="0"/>
              <a:t>EDUKACJĘ /DWUKROTNE WYKŁADY</a:t>
            </a:r>
          </a:p>
          <a:p>
            <a:r>
              <a:rPr lang="pl-PL" dirty="0" smtClean="0"/>
              <a:t>UMOŻLIWIENIE WYJŚCIA Z DOMU</a:t>
            </a:r>
          </a:p>
          <a:p>
            <a:r>
              <a:rPr lang="pl-PL" dirty="0" smtClean="0"/>
              <a:t>INTEGRACJĘ SPOŁECZNĄ</a:t>
            </a:r>
          </a:p>
          <a:p>
            <a:r>
              <a:rPr lang="pl-PL" dirty="0" smtClean="0"/>
              <a:t>PRZETARTO SZLAK WZBOGACENIA </a:t>
            </a:r>
            <a:r>
              <a:rPr lang="pl-PL" dirty="0" err="1" smtClean="0"/>
              <a:t>SPOŁECZNO-KULTUROWO-ZDROWOTNEGO</a:t>
            </a:r>
            <a:r>
              <a:rPr lang="pl-PL" dirty="0" smtClean="0"/>
              <a:t> 64 SENIORÓW Z GMINY KLESZCZEWO </a:t>
            </a:r>
            <a:endParaRPr lang="pl-PL" dirty="0"/>
          </a:p>
        </p:txBody>
      </p:sp>
      <p:pic>
        <p:nvPicPr>
          <p:cNvPr id="5" name="Obraz 4" descr="LOGO STOWARZYSZENI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127504" cy="15057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916832"/>
            <a:ext cx="7239000" cy="3259744"/>
          </a:xfrm>
        </p:spPr>
        <p:txBody>
          <a:bodyPr/>
          <a:lstStyle/>
          <a:p>
            <a:pPr algn="ctr">
              <a:buNone/>
            </a:pPr>
            <a:r>
              <a:rPr lang="pl-PL" dirty="0" smtClean="0"/>
              <a:t>DOTACJA WÓJTA GMINY KLESZCZEWO </a:t>
            </a:r>
          </a:p>
          <a:p>
            <a:pPr algn="ctr">
              <a:buNone/>
            </a:pPr>
            <a:endParaRPr lang="pl-PL" dirty="0" smtClean="0"/>
          </a:p>
          <a:p>
            <a:pPr algn="ctr">
              <a:buNone/>
            </a:pPr>
            <a:r>
              <a:rPr lang="pl-PL" dirty="0" smtClean="0"/>
              <a:t>1685,18</a:t>
            </a:r>
          </a:p>
          <a:p>
            <a:pPr algn="ctr">
              <a:buNone/>
            </a:pPr>
            <a:endParaRPr lang="pl-PL" dirty="0" smtClean="0"/>
          </a:p>
          <a:p>
            <a:pPr algn="ctr">
              <a:buNone/>
            </a:pPr>
            <a:r>
              <a:rPr lang="pl-PL" dirty="0" smtClean="0"/>
              <a:t>WKŁAD OSOBOWY 3400</a:t>
            </a:r>
            <a:endParaRPr lang="pl-PL" dirty="0"/>
          </a:p>
        </p:txBody>
      </p:sp>
      <p:pic>
        <p:nvPicPr>
          <p:cNvPr id="4" name="Obraz 3" descr="LOGO STOWARZYSZENI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127504" cy="15057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39752" y="320040"/>
            <a:ext cx="5356448" cy="114300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KILKA DANYCH Z BADAŃ</a:t>
            </a:r>
            <a:endParaRPr lang="pl-PL" dirty="0"/>
          </a:p>
        </p:txBody>
      </p:sp>
      <p:pic>
        <p:nvPicPr>
          <p:cNvPr id="4" name="Obraz 3" descr="LOGO STOWARZYSZENI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127504" cy="1505712"/>
          </a:xfrm>
          <a:prstGeom prst="rect">
            <a:avLst/>
          </a:prstGeom>
        </p:spPr>
      </p:pic>
      <p:graphicFrame>
        <p:nvGraphicFramePr>
          <p:cNvPr id="5" name="Obiekt 1"/>
          <p:cNvGraphicFramePr/>
          <p:nvPr/>
        </p:nvGraphicFramePr>
        <p:xfrm>
          <a:off x="0" y="2132856"/>
          <a:ext cx="4476155" cy="2832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179512" y="1582633"/>
            <a:ext cx="367240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Jak często chciałaby/chciałby Pani/Pan spotykać się w Klubie Seniora?</a:t>
            </a:r>
            <a:endParaRPr kumimoji="0" lang="pl-PL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Obiekt 1"/>
          <p:cNvGraphicFramePr/>
          <p:nvPr/>
        </p:nvGraphicFramePr>
        <p:xfrm>
          <a:off x="4355976" y="1988840"/>
          <a:ext cx="3578151" cy="28506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Prostokąt 7"/>
          <p:cNvSpPr/>
          <p:nvPr/>
        </p:nvSpPr>
        <p:spPr>
          <a:xfrm>
            <a:off x="3995936" y="1556792"/>
            <a:ext cx="403244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dirty="0" smtClean="0"/>
              <a:t>Klub działał po południu w godzinach od 17.00 do 19.00. Czy Pani/Pana zdaniem była to właściwa pora?</a:t>
            </a:r>
            <a:endParaRPr lang="pl-PL" sz="1400" dirty="0"/>
          </a:p>
        </p:txBody>
      </p:sp>
      <p:sp>
        <p:nvSpPr>
          <p:cNvPr id="9" name="Prostokąt 8"/>
          <p:cNvSpPr/>
          <p:nvPr/>
        </p:nvSpPr>
        <p:spPr>
          <a:xfrm>
            <a:off x="755576" y="5013176"/>
            <a:ext cx="70567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 smtClean="0"/>
              <a:t>Seniorzy z Gminy Kleszczewo mają potrzebę bycia aktywnym i w formie ekspresywnej /z wyboru/ chcą ją zaspokajać a Klub Seniora zainicjowany w roku 2014 jest instrumentem pomocnym w tej aktywności.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55776" y="320040"/>
            <a:ext cx="4392488" cy="948720"/>
          </a:xfrm>
        </p:spPr>
        <p:txBody>
          <a:bodyPr/>
          <a:lstStyle/>
          <a:p>
            <a:pPr algn="ctr"/>
            <a:r>
              <a:rPr lang="pl-PL" dirty="0" smtClean="0"/>
              <a:t>CELE</a:t>
            </a:r>
            <a:endParaRPr lang="pl-PL" dirty="0"/>
          </a:p>
        </p:txBody>
      </p:sp>
      <p:pic>
        <p:nvPicPr>
          <p:cNvPr id="5" name="Obraz 4" descr="LOGO STOWARZYSZENI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127504" cy="1505712"/>
          </a:xfrm>
          <a:prstGeom prst="rect">
            <a:avLst/>
          </a:prstGeom>
        </p:spPr>
      </p:pic>
      <p:sp>
        <p:nvSpPr>
          <p:cNvPr id="8" name="Symbol zastępczy zawartości 7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7715200" cy="4709120"/>
          </a:xfrm>
        </p:spPr>
        <p:txBody>
          <a:bodyPr>
            <a:normAutofit fontScale="70000" lnSpcReduction="20000"/>
          </a:bodyPr>
          <a:lstStyle/>
          <a:p>
            <a:r>
              <a:rPr lang="pl-PL" dirty="0" smtClean="0"/>
              <a:t>POMOC W WYPEŁNIANIU CZASU WOLNEGO NIEKTÓRYCH GRUP SPOŁECZNYCH JAK SENIORZY, NIEPEŁNOSPRAWNI, DZIECI I MŁODZIEŻ</a:t>
            </a:r>
          </a:p>
          <a:p>
            <a:r>
              <a:rPr lang="pl-PL" dirty="0" smtClean="0"/>
              <a:t>EDUKOWANIE SPOŁECZNO-PRAWNE I KULTUROWE</a:t>
            </a:r>
          </a:p>
          <a:p>
            <a:r>
              <a:rPr lang="pl-PL" dirty="0" smtClean="0"/>
              <a:t>SZERZENIE OŚWIATY ZDROWOTNEJ</a:t>
            </a:r>
          </a:p>
          <a:p>
            <a:r>
              <a:rPr lang="pl-PL" dirty="0" smtClean="0"/>
              <a:t>PROWADZENIE DZIAŁALNOŚCI PROFILAKTYCZNEJ ZAGROŻEŃ PATOLOGII SPOŁECZNEJ</a:t>
            </a:r>
          </a:p>
          <a:p>
            <a:r>
              <a:rPr lang="pl-PL" dirty="0" smtClean="0"/>
              <a:t>PODEJMOWANIE DZIAŁAŃ ZAPOBIEGANIA MARGINALIZACJI OSÓB ZAGROŻONYCH WYKLUCZENIEM SPOŁECZNYM</a:t>
            </a:r>
          </a:p>
          <a:p>
            <a:r>
              <a:rPr lang="pl-PL" dirty="0" smtClean="0"/>
              <a:t>KSZTAŁTOWANIE OSOBOWOŚCI MŁODYCH LUDZI</a:t>
            </a:r>
          </a:p>
          <a:p>
            <a:r>
              <a:rPr lang="pl-PL" dirty="0" smtClean="0"/>
              <a:t>ROZWIJANIE IDEI WOLONTARIATU</a:t>
            </a:r>
          </a:p>
          <a:p>
            <a:r>
              <a:rPr lang="pl-PL" dirty="0" smtClean="0"/>
              <a:t>WSPIERANIE RODZICÓW W WYCHOWYWANIU DZIECI</a:t>
            </a:r>
          </a:p>
          <a:p>
            <a:r>
              <a:rPr lang="pl-PL" dirty="0" smtClean="0"/>
              <a:t>INTEGROWANIE ŚRODOWISKA LOKALNEGO</a:t>
            </a:r>
          </a:p>
          <a:p>
            <a:r>
              <a:rPr lang="pl-PL" dirty="0" smtClean="0"/>
              <a:t>ORGANIZOWANIE PRZEDSIĘWZIĘĆ NA RZECZ SENIORÓW, NIEPEŁNOSPRAWNYCH, DZIECI I MŁODZIEŻY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23728" y="320040"/>
            <a:ext cx="5575520" cy="1143000"/>
          </a:xfrm>
        </p:spPr>
        <p:txBody>
          <a:bodyPr>
            <a:normAutofit/>
          </a:bodyPr>
          <a:lstStyle/>
          <a:p>
            <a:r>
              <a:rPr lang="pl-PL" sz="2400" dirty="0" smtClean="0"/>
              <a:t>VI. „ŚWIATEŁKO W TUNELU”</a:t>
            </a:r>
            <a:br>
              <a:rPr lang="pl-PL" sz="2400" dirty="0" smtClean="0"/>
            </a:br>
            <a:r>
              <a:rPr lang="pl-PL" sz="2400" dirty="0" smtClean="0"/>
              <a:t>WARSZTATY DLA DZIECI NIEPEŁNOSPRAWNYCH Z RODZICEM </a:t>
            </a:r>
            <a:endParaRPr lang="pl-PL" sz="2400" dirty="0"/>
          </a:p>
        </p:txBody>
      </p:sp>
      <p:pic>
        <p:nvPicPr>
          <p:cNvPr id="6" name="Symbol zastępczy zawartości 5" descr="IMG_824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484784"/>
            <a:ext cx="3521075" cy="2640806"/>
          </a:xfrm>
        </p:spPr>
      </p:pic>
      <p:pic>
        <p:nvPicPr>
          <p:cNvPr id="7" name="Symbol zastępczy zawartości 6" descr="Kopia ops 16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067944" y="1484784"/>
            <a:ext cx="3521075" cy="2640806"/>
          </a:xfrm>
        </p:spPr>
      </p:pic>
      <p:pic>
        <p:nvPicPr>
          <p:cNvPr id="5" name="Obraz 4" descr="LOGO STOWARZYSZENI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2127504" cy="1505712"/>
          </a:xfrm>
          <a:prstGeom prst="rect">
            <a:avLst/>
          </a:prstGeom>
        </p:spPr>
      </p:pic>
      <p:pic>
        <p:nvPicPr>
          <p:cNvPr id="8" name="Symbol zastępczy zawartości 5" descr="IMG_824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4005064"/>
            <a:ext cx="3521074" cy="2640806"/>
          </a:xfrm>
          <a:prstGeom prst="rect">
            <a:avLst/>
          </a:prstGeom>
        </p:spPr>
      </p:pic>
      <p:pic>
        <p:nvPicPr>
          <p:cNvPr id="9" name="Symbol zastępczy zawartości 5" descr="IMG_824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67944" y="4005064"/>
            <a:ext cx="3521074" cy="26408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67744" y="320040"/>
            <a:ext cx="5431504" cy="1143000"/>
          </a:xfrm>
        </p:spPr>
        <p:txBody>
          <a:bodyPr>
            <a:noAutofit/>
          </a:bodyPr>
          <a:lstStyle/>
          <a:p>
            <a:r>
              <a:rPr lang="pl-PL" sz="2800" dirty="0" smtClean="0"/>
              <a:t>WARSZTATY DLA DOROSŁYCH NIEPEŁNOSPRAWNYCH </a:t>
            </a:r>
            <a:endParaRPr lang="pl-PL" sz="2800" dirty="0"/>
          </a:p>
        </p:txBody>
      </p:sp>
      <p:pic>
        <p:nvPicPr>
          <p:cNvPr id="7" name="Symbol zastępczy zawartości 6" descr="warsztaty 003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395536" y="1700808"/>
            <a:ext cx="3521075" cy="2640806"/>
          </a:xfrm>
        </p:spPr>
      </p:pic>
      <p:pic>
        <p:nvPicPr>
          <p:cNvPr id="8" name="Symbol zastępczy zawartości 7" descr="ops 171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211960" y="3068960"/>
            <a:ext cx="3521075" cy="2640806"/>
          </a:xfrm>
        </p:spPr>
      </p:pic>
      <p:pic>
        <p:nvPicPr>
          <p:cNvPr id="6" name="Obraz 5" descr="LOGO STOWARZYSZENI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2127504" cy="15057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39752" y="332656"/>
            <a:ext cx="4996408" cy="1143000"/>
          </a:xfrm>
        </p:spPr>
        <p:txBody>
          <a:bodyPr>
            <a:normAutofit/>
          </a:bodyPr>
          <a:lstStyle/>
          <a:p>
            <a:r>
              <a:rPr lang="pl-PL" sz="2400" dirty="0" smtClean="0"/>
              <a:t>CO OSIĄGNIĘTO </a:t>
            </a:r>
            <a:endParaRPr lang="pl-PL" sz="24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ZAJĘCIA CO DWA TYGODNIE ZE SPECJALISTAMI ZINTEGROWAŁY GRUPĘ OSÓB NIEPEŁNOSPRAWNYCH W GMINIE KLESZCZEWO PODWYŻSZAJĄC JAKOŚĆ ŻYCIA</a:t>
            </a:r>
          </a:p>
          <a:p>
            <a:r>
              <a:rPr lang="pl-PL" dirty="0" smtClean="0"/>
              <a:t>5,6% POPULACJI NIEPEŁNOSPRAWNYCH SKORZYSTAŁO Z WARSZTATÓW JAKO POŻYTECZNEGO WYPEŁNIANIA IM CZASU WOLNEGO</a:t>
            </a:r>
          </a:p>
          <a:p>
            <a:pPr>
              <a:buNone/>
            </a:pPr>
            <a:r>
              <a:rPr lang="pl-PL" dirty="0" smtClean="0"/>
              <a:t>	9 DZIECI NIEPEŁNOSPRAWNYCH, 7 RODZICÓW, 20 DOROSŁYCH NIEPEŁNOSPRAWNYCH</a:t>
            </a:r>
            <a:endParaRPr lang="pl-PL" dirty="0"/>
          </a:p>
        </p:txBody>
      </p:sp>
      <p:pic>
        <p:nvPicPr>
          <p:cNvPr id="4" name="Obraz 3" descr="LOGO STOWARZYSZENI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127504" cy="15057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pl-PL" dirty="0" smtClean="0"/>
          </a:p>
          <a:p>
            <a:pPr algn="ctr">
              <a:buNone/>
            </a:pPr>
            <a:r>
              <a:rPr lang="pl-PL" dirty="0" smtClean="0"/>
              <a:t>DOTACJA WÓJTA GMINY KLESZCZEWO</a:t>
            </a:r>
          </a:p>
          <a:p>
            <a:pPr algn="ctr">
              <a:buNone/>
            </a:pPr>
            <a:endParaRPr lang="pl-PL" dirty="0" smtClean="0"/>
          </a:p>
          <a:p>
            <a:pPr algn="ctr">
              <a:buNone/>
            </a:pPr>
            <a:r>
              <a:rPr lang="pl-PL" dirty="0" smtClean="0"/>
              <a:t>5574,25</a:t>
            </a:r>
          </a:p>
          <a:p>
            <a:pPr algn="ctr">
              <a:buNone/>
            </a:pPr>
            <a:endParaRPr lang="pl-PL" dirty="0" smtClean="0"/>
          </a:p>
          <a:p>
            <a:pPr algn="ctr">
              <a:buNone/>
            </a:pPr>
            <a:r>
              <a:rPr lang="pl-PL" dirty="0" smtClean="0"/>
              <a:t>1700 WKŁAD OSOBOWY </a:t>
            </a:r>
            <a:endParaRPr lang="pl-PL" dirty="0"/>
          </a:p>
        </p:txBody>
      </p:sp>
      <p:pic>
        <p:nvPicPr>
          <p:cNvPr id="4" name="Obraz 3" descr="LOGO STOWARZYSZENI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127504" cy="15057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3528" y="980728"/>
            <a:ext cx="7776864" cy="5475008"/>
          </a:xfrm>
        </p:spPr>
        <p:txBody>
          <a:bodyPr>
            <a:normAutofit fontScale="62500" lnSpcReduction="20000"/>
          </a:bodyPr>
          <a:lstStyle/>
          <a:p>
            <a:pPr algn="ctr">
              <a:buNone/>
            </a:pPr>
            <a:r>
              <a:rPr lang="pl-PL" dirty="0" smtClean="0"/>
              <a:t>KILKA DANYCH Z BADAŃ</a:t>
            </a:r>
          </a:p>
          <a:p>
            <a:pPr algn="ctr"/>
            <a:r>
              <a:rPr lang="pl-PL" dirty="0" smtClean="0"/>
              <a:t>DZIECI NIEPEŁNOSPRAWNE </a:t>
            </a:r>
          </a:p>
          <a:p>
            <a:pPr marL="0" indent="0" algn="just">
              <a:buNone/>
            </a:pPr>
            <a:r>
              <a:rPr lang="pl-PL" dirty="0" smtClean="0"/>
              <a:t>Na </a:t>
            </a:r>
            <a:r>
              <a:rPr lang="pl-PL" dirty="0" smtClean="0"/>
              <a:t>pytanie co wniosły w życie uczestników warsztaty odpowiedzi są następujące: „ Poznawanie nowych osób, z którymi zaprzyjaźniliśmy się, to dobry pomysł na pomoc w wypełnianiu czasu wolnego osobom niepełnosprawnym”, „Zrozumiałam, że są jeszcze osoby, które chcą współpracować z naszymi dziećmi, interesują się naszymi problemami i chcą im poświęcić czas”, „Urozmaicenie życia; córka z niecierpliwością oczekiwała na następne spotkanie”, „ Dla córki było to bardzo ciekawe doświadczenie, dzięki któremu mogła się bawić, pracować w grupie i rozwijać swoje umiejętności zarówno ruchowe, plastyczne i muzyczne. Także dla mnie było to oderwanie się od trosk codzienności”.</a:t>
            </a:r>
          </a:p>
          <a:p>
            <a:pPr marL="0" indent="0" algn="just">
              <a:buNone/>
            </a:pPr>
            <a:r>
              <a:rPr lang="pl-PL" dirty="0" smtClean="0"/>
              <a:t>Respondenci uznali, że projekt mieści się w pojęciu rehabilitacji społecznej, bo umożliwiał osobom niepełnosprawnym uczestnictwo w życiu społecznym. Można przytoczyć argumenty: „ …Dzięki warsztatom córka mogła nauczyć się przebywania także z osobami z innymi upośledzeniami, wzajemnej akceptacji. Otworzyła się na drugą osobę”, „ Córka czuła się swobodnie i spokojnie w towarzystwie innych uczestników”, bądź „ To rehabilitacja społeczna, moje dziecko wyraża to uśmiechem, radością i chęcią przyjazdu na spotkanie” i „ Zajęcia wypełniały synowi czas pozytywną energią, chętnie przychodził”.</a:t>
            </a:r>
          </a:p>
          <a:p>
            <a:pPr marL="0" indent="0" algn="just">
              <a:buNone/>
            </a:pPr>
            <a:r>
              <a:rPr lang="pl-PL" dirty="0" smtClean="0"/>
              <a:t>Warsztaty dla dzieci niepełnosprawnych, w których uczestniczyli rodzice są sensowne, integrują i wprowadzają nowe pomysły na twórcze wypełnianie </a:t>
            </a:r>
            <a:r>
              <a:rPr lang="pl-PL" smtClean="0"/>
              <a:t>czasu </a:t>
            </a:r>
            <a:r>
              <a:rPr lang="pl-PL" smtClean="0"/>
              <a:t>wolnego</a:t>
            </a:r>
            <a:r>
              <a:rPr lang="pl-PL" smtClean="0"/>
              <a:t>.</a:t>
            </a:r>
            <a:endParaRPr lang="pl-PL" dirty="0" smtClean="0"/>
          </a:p>
        </p:txBody>
      </p:sp>
      <p:pic>
        <p:nvPicPr>
          <p:cNvPr id="4" name="Obraz 3" descr="LOGO STOWARZYSZENI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127504" cy="15057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3528" y="980728"/>
            <a:ext cx="7776864" cy="5475008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pl-PL" dirty="0" smtClean="0"/>
              <a:t>KILKA DANYCH Z BADAŃ</a:t>
            </a:r>
          </a:p>
          <a:p>
            <a:pPr algn="ctr"/>
            <a:r>
              <a:rPr lang="pl-PL" dirty="0" smtClean="0"/>
              <a:t>DOROŚLI NIEPEŁNOSPRAWNI</a:t>
            </a:r>
          </a:p>
          <a:p>
            <a:pPr marL="0" indent="0" algn="just">
              <a:buNone/>
            </a:pPr>
            <a:r>
              <a:rPr lang="pl-PL" dirty="0" smtClean="0"/>
              <a:t>Na pytanie co wniosły w życie uczestników warsztaty odpowiedzi są następujące: „ Trochę ruchu przy muzyce, wspólne oglądanie ciekawego filmu, relaksacja przy muzyce, przebywanie ze znajomymi”, „ Czas spędzony na warsztatach był odskocznią od codzienności” czy „ Udział w warsztatach biorę drugi rok, jestem zadowolona z każdego spotkania, o ile było mi dane dotrzeć. Szanuję to, co robi się dla niepełnosprawnych a zarazem dziękuję.”, i „ Wyjście z domu, bycie z osobami, którzy też są niepełnosprawni, możliwość wymiany doświadczeń, lekka rozmowa w gronie uczestników.”</a:t>
            </a:r>
          </a:p>
          <a:p>
            <a:pPr marL="0" indent="0" algn="just">
              <a:buNone/>
            </a:pPr>
            <a:r>
              <a:rPr lang="pl-PL" dirty="0" smtClean="0"/>
              <a:t> </a:t>
            </a:r>
          </a:p>
          <a:p>
            <a:pPr marL="0" indent="0" algn="just">
              <a:buNone/>
            </a:pPr>
            <a:r>
              <a:rPr lang="pl-PL" dirty="0" smtClean="0"/>
              <a:t>Respondenci uznali, że projekt mieści się w pojęciu rehabilitacji społecznej, bo umożliwiał osobom niepełnosprawnym uczestnictwo w życiu społecznym. Zdecydowana większość zrelaksowała się, chociaż i była „porażką” dla jednej osoby.</a:t>
            </a:r>
          </a:p>
          <a:p>
            <a:pPr marL="0" indent="0" algn="just">
              <a:buNone/>
            </a:pPr>
            <a:r>
              <a:rPr lang="pl-PL" dirty="0" smtClean="0"/>
              <a:t> </a:t>
            </a:r>
          </a:p>
          <a:p>
            <a:pPr marL="0" indent="0" algn="just">
              <a:buNone/>
            </a:pPr>
            <a:r>
              <a:rPr lang="pl-PL" dirty="0" smtClean="0"/>
              <a:t>Warsztaty dla dorosłych osób z niepełnosprawnością mimo głosów niezadowolenia są sensowne dla zdecydowanej większości, integrują  i wprowadzają nowe pomysły na twórcze wypełnianie czasu wolnego, stanowią narzędzie rehabilitacji</a:t>
            </a:r>
          </a:p>
        </p:txBody>
      </p:sp>
      <p:pic>
        <p:nvPicPr>
          <p:cNvPr id="4" name="Obraz 3" descr="LOGO STOWARZYSZENI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127504" cy="15057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5000"/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844824"/>
            <a:ext cx="7239000" cy="1819584"/>
          </a:xfrm>
        </p:spPr>
        <p:txBody>
          <a:bodyPr/>
          <a:lstStyle/>
          <a:p>
            <a:pPr algn="ctr">
              <a:buNone/>
            </a:pPr>
            <a:endParaRPr lang="pl-PL" dirty="0" smtClean="0"/>
          </a:p>
          <a:p>
            <a:pPr algn="ctr">
              <a:buNone/>
            </a:pPr>
            <a:r>
              <a:rPr lang="pl-PL" dirty="0" smtClean="0"/>
              <a:t>DWUKROTNE SPOTKANIA W KLUBIE WSPARCIA OSÓB NIEPEŁNOSPRAWNYCH Z OSOBAMI TOWARZYSZĄCYMI</a:t>
            </a:r>
            <a:endParaRPr lang="pl-PL" dirty="0"/>
          </a:p>
        </p:txBody>
      </p:sp>
      <p:pic>
        <p:nvPicPr>
          <p:cNvPr id="4" name="Obraz 3" descr="LOGO STOWARZYSZENI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127504" cy="15057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5000"/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1444784"/>
            <a:ext cx="7239000" cy="4432488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WSPÓŁPRACA Z PCPR W POZNANIU W ICH PROJEKCIE „POKONAĆ WYKLUCZENIE” WSPÓŁFINANSOWANYM Z EFS, DZIĘKI KTÓREMU 3 OSOBY NIEPEŁNOSPRAWNE UCZESTNICZYŁY W TURNUSIE REHABILITACYJNYM </a:t>
            </a:r>
            <a:endParaRPr lang="pl-PL" dirty="0"/>
          </a:p>
        </p:txBody>
      </p:sp>
      <p:pic>
        <p:nvPicPr>
          <p:cNvPr id="5" name="Symbol zastępczy zawartości 4" descr="LOGO POWIATU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162675" y="0"/>
            <a:ext cx="2981325" cy="1533525"/>
          </a:xfrm>
        </p:spPr>
      </p:pic>
      <p:pic>
        <p:nvPicPr>
          <p:cNvPr id="4" name="Obraz 3" descr="LOGO STOWARZYSZENI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2127504" cy="15057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2636912"/>
            <a:ext cx="7239000" cy="1143000"/>
          </a:xfrm>
        </p:spPr>
        <p:txBody>
          <a:bodyPr/>
          <a:lstStyle/>
          <a:p>
            <a:pPr algn="ctr"/>
            <a:r>
              <a:rPr lang="pl-PL" dirty="0" smtClean="0"/>
              <a:t>Projekty 2015</a:t>
            </a:r>
            <a:endParaRPr lang="pl-PL" dirty="0"/>
          </a:p>
        </p:txBody>
      </p:sp>
      <p:pic>
        <p:nvPicPr>
          <p:cNvPr id="4" name="Obraz 3" descr="LOGO STOWARZYSZENI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127504" cy="15057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1412776"/>
            <a:ext cx="7239000" cy="4392488"/>
          </a:xfrm>
        </p:spPr>
        <p:txBody>
          <a:bodyPr>
            <a:normAutofit/>
          </a:bodyPr>
          <a:lstStyle/>
          <a:p>
            <a:r>
              <a:rPr lang="pl-PL" sz="3200" b="0" dirty="0" smtClean="0">
                <a:latin typeface="Times New Roman" pitchFamily="18" charset="0"/>
                <a:cs typeface="Times New Roman" pitchFamily="18" charset="0"/>
              </a:rPr>
              <a:t>i. „Czas w kolorach tęczy” </a:t>
            </a:r>
            <a:br>
              <a:rPr lang="pl-PL" sz="32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3200" b="0" dirty="0" smtClean="0">
                <a:latin typeface="Times New Roman" pitchFamily="18" charset="0"/>
                <a:cs typeface="Times New Roman" pitchFamily="18" charset="0"/>
              </a:rPr>
              <a:t>ii. „klub seniora platformą dla aktywnych”</a:t>
            </a:r>
            <a:br>
              <a:rPr lang="pl-PL" sz="32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3200" b="0" dirty="0" smtClean="0">
                <a:latin typeface="Times New Roman" pitchFamily="18" charset="0"/>
                <a:cs typeface="Times New Roman" pitchFamily="18" charset="0"/>
              </a:rPr>
              <a:t>iii. „Piękne dni”</a:t>
            </a:r>
            <a:br>
              <a:rPr lang="pl-PL" sz="32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3200" b="0" dirty="0" smtClean="0">
                <a:latin typeface="Times New Roman" pitchFamily="18" charset="0"/>
                <a:cs typeface="Times New Roman" pitchFamily="18" charset="0"/>
              </a:rPr>
              <a:t>iv. „Poznaję </a:t>
            </a:r>
            <a:r>
              <a:rPr lang="pl-PL" sz="3200" b="0" dirty="0" err="1" smtClean="0">
                <a:latin typeface="Times New Roman" pitchFamily="18" charset="0"/>
                <a:cs typeface="Times New Roman" pitchFamily="18" charset="0"/>
              </a:rPr>
              <a:t>inowrocław-kruszwicę</a:t>
            </a:r>
            <a:r>
              <a:rPr lang="pl-PL" sz="3200" b="0" dirty="0" smtClean="0">
                <a:latin typeface="Times New Roman" pitchFamily="18" charset="0"/>
                <a:cs typeface="Times New Roman" pitchFamily="18" charset="0"/>
              </a:rPr>
              <a:t>”</a:t>
            </a:r>
            <a:br>
              <a:rPr lang="pl-PL" sz="32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3200" b="0" dirty="0" smtClean="0">
                <a:latin typeface="Times New Roman" pitchFamily="18" charset="0"/>
                <a:cs typeface="Times New Roman" pitchFamily="18" charset="0"/>
              </a:rPr>
              <a:t>v. „teraz kultura”</a:t>
            </a:r>
            <a:br>
              <a:rPr lang="pl-PL" sz="32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3200" b="0" dirty="0" smtClean="0">
                <a:latin typeface="Times New Roman" pitchFamily="18" charset="0"/>
                <a:cs typeface="Times New Roman" pitchFamily="18" charset="0"/>
              </a:rPr>
              <a:t>vi. </a:t>
            </a:r>
            <a:r>
              <a:rPr lang="pl-PL" sz="3200" b="0" dirty="0" err="1" smtClean="0">
                <a:latin typeface="Times New Roman" pitchFamily="18" charset="0"/>
                <a:cs typeface="Times New Roman" pitchFamily="18" charset="0"/>
              </a:rPr>
              <a:t>Popż</a:t>
            </a:r>
            <a:r>
              <a:rPr lang="pl-PL" sz="3200" b="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pl-PL" sz="3200" b="0" dirty="0" err="1" smtClean="0">
                <a:latin typeface="Times New Roman" pitchFamily="18" charset="0"/>
                <a:cs typeface="Times New Roman" pitchFamily="18" charset="0"/>
              </a:rPr>
              <a:t>fead</a:t>
            </a:r>
            <a:r>
              <a:rPr lang="pl-PL" sz="32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pl-PL" sz="3200" b="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Obraz 3" descr="LOGO STOWARZYSZENI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127504" cy="15057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67744" y="320040"/>
            <a:ext cx="5428456" cy="1143000"/>
          </a:xfrm>
        </p:spPr>
        <p:txBody>
          <a:bodyPr>
            <a:normAutofit/>
          </a:bodyPr>
          <a:lstStyle/>
          <a:p>
            <a:r>
              <a:rPr lang="pl-PL" sz="3600" dirty="0" smtClean="0"/>
              <a:t>CELE SĄ REALIZOWANE PRZEZ:</a:t>
            </a:r>
            <a:endParaRPr lang="pl-PL" sz="36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PROJEKTY</a:t>
            </a:r>
          </a:p>
          <a:p>
            <a:r>
              <a:rPr lang="pl-PL" dirty="0" smtClean="0"/>
              <a:t>KAMPANIE SPOŁECZNE, PRAWNE, ZDROWOTNE, HISTORYCZNE</a:t>
            </a:r>
          </a:p>
          <a:p>
            <a:r>
              <a:rPr lang="pl-PL" dirty="0" smtClean="0"/>
              <a:t>SZKOLENIA</a:t>
            </a:r>
          </a:p>
          <a:p>
            <a:r>
              <a:rPr lang="pl-PL" dirty="0" smtClean="0"/>
              <a:t>KLUBY WSPARCIA</a:t>
            </a:r>
          </a:p>
          <a:p>
            <a:r>
              <a:rPr lang="pl-PL" dirty="0" smtClean="0"/>
              <a:t>AKTYWIZACJĘ GRUP SPOŁECZNYCH </a:t>
            </a:r>
            <a:endParaRPr lang="pl-PL" dirty="0"/>
          </a:p>
        </p:txBody>
      </p:sp>
      <p:pic>
        <p:nvPicPr>
          <p:cNvPr id="4" name="Obraz 3" descr="LOGO STOWARZYSZENI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127504" cy="15057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131840" y="5445224"/>
            <a:ext cx="2808312" cy="770344"/>
          </a:xfrm>
        </p:spPr>
        <p:txBody>
          <a:bodyPr/>
          <a:lstStyle/>
          <a:p>
            <a:pPr algn="ctr"/>
            <a:r>
              <a:rPr lang="pl-PL" dirty="0" smtClean="0"/>
              <a:t>Dziękuję </a:t>
            </a:r>
            <a:endParaRPr lang="pl-PL" dirty="0"/>
          </a:p>
        </p:txBody>
      </p:sp>
      <p:pic>
        <p:nvPicPr>
          <p:cNvPr id="5" name="Symbol zastępczy zawartości 4" descr="3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347864" y="3429000"/>
            <a:ext cx="2448272" cy="1836204"/>
          </a:xfrm>
        </p:spPr>
      </p:pic>
      <p:pic>
        <p:nvPicPr>
          <p:cNvPr id="4" name="Obraz 3" descr="LOGO STOWARZYSZENI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127504" cy="15057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988840"/>
            <a:ext cx="7239000" cy="2611672"/>
          </a:xfrm>
        </p:spPr>
        <p:txBody>
          <a:bodyPr/>
          <a:lstStyle/>
          <a:p>
            <a:pPr algn="ctr">
              <a:buNone/>
            </a:pPr>
            <a:r>
              <a:rPr lang="pl-PL" sz="3200" dirty="0" smtClean="0"/>
              <a:t>STOWARZYSZENIE PODJĘŁO STARANIA O UZYSKANIE STATUSU ORGANIZACJI POŻYTKU PUBLICZNEGO</a:t>
            </a:r>
          </a:p>
          <a:p>
            <a:pPr algn="ctr">
              <a:buNone/>
            </a:pPr>
            <a:endParaRPr lang="pl-PL" sz="3200" dirty="0" smtClean="0"/>
          </a:p>
          <a:p>
            <a:pPr algn="ctr">
              <a:buNone/>
            </a:pPr>
            <a:r>
              <a:rPr lang="pl-PL" dirty="0" smtClean="0"/>
              <a:t>/SPRAWA W KRS/</a:t>
            </a:r>
            <a:endParaRPr lang="pl-PL" dirty="0"/>
          </a:p>
        </p:txBody>
      </p:sp>
      <p:pic>
        <p:nvPicPr>
          <p:cNvPr id="4" name="Obraz 3" descr="LOGO STOWARZYSZENI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127504" cy="15057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PROJEKTY 2014</a:t>
            </a:r>
            <a:endParaRPr lang="pl-PL" dirty="0"/>
          </a:p>
        </p:txBody>
      </p:sp>
      <p:pic>
        <p:nvPicPr>
          <p:cNvPr id="4" name="Obraz 3" descr="LOGO STOWARZYSZENI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127504" cy="15057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67744" y="320040"/>
            <a:ext cx="5431504" cy="1143000"/>
          </a:xfrm>
        </p:spPr>
        <p:txBody>
          <a:bodyPr>
            <a:normAutofit/>
          </a:bodyPr>
          <a:lstStyle/>
          <a:p>
            <a:r>
              <a:rPr lang="pl-PL" sz="3200" dirty="0" smtClean="0"/>
              <a:t>I. REHABILITACJA W SARBINOWIE</a:t>
            </a:r>
            <a:endParaRPr lang="pl-PL" sz="3200" dirty="0"/>
          </a:p>
        </p:txBody>
      </p:sp>
      <p:pic>
        <p:nvPicPr>
          <p:cNvPr id="6" name="Symbol zastępczy zawartości 5" descr="Turnus 2014 004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323528" y="1628800"/>
            <a:ext cx="3521075" cy="2640806"/>
          </a:xfrm>
        </p:spPr>
      </p:pic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3995936" y="1484784"/>
            <a:ext cx="3664456" cy="2952328"/>
          </a:xfrm>
        </p:spPr>
        <p:txBody>
          <a:bodyPr>
            <a:normAutofit fontScale="77500" lnSpcReduction="20000"/>
          </a:bodyPr>
          <a:lstStyle/>
          <a:p>
            <a:r>
              <a:rPr lang="pl-PL" dirty="0" smtClean="0"/>
              <a:t>WSPÓLNIE Z OŚRODKIEM POMOCY SPOŁECZNEJ I POWIATOWYM CENTRUM POMOCY RODZINIE WSPARTO 15 OSÓB /6 DZIECI NIEPEŁNOSPRAWNYCH Z RODZICEM I 3 DOROSŁYCH NIEPEŁNOSPRAWNYCH  </a:t>
            </a:r>
            <a:endParaRPr lang="pl-PL" dirty="0"/>
          </a:p>
        </p:txBody>
      </p:sp>
      <p:pic>
        <p:nvPicPr>
          <p:cNvPr id="5" name="Obraz 4" descr="LOGO STOWARZYSZENI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2127504" cy="1505712"/>
          </a:xfrm>
          <a:prstGeom prst="rect">
            <a:avLst/>
          </a:prstGeom>
        </p:spPr>
      </p:pic>
      <p:sp>
        <p:nvSpPr>
          <p:cNvPr id="7" name="Symbol zastępczy zawartości 3"/>
          <p:cNvSpPr txBox="1">
            <a:spLocks/>
          </p:cNvSpPr>
          <p:nvPr/>
        </p:nvSpPr>
        <p:spPr>
          <a:xfrm>
            <a:off x="323528" y="4581128"/>
            <a:ext cx="7344816" cy="1772816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Char char=""/>
              <a:tabLst/>
              <a:defRPr/>
            </a:pPr>
            <a:r>
              <a:rPr kumimoji="0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ZORGANIZOWANO WYJAZD DO OŚRODKA REHABILITACYJNO-WYPOCZYNKOWEGO „JAGODA” W SARBINOWIE.</a:t>
            </a:r>
            <a:r>
              <a:rPr kumimoji="0" lang="pl-PL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REHABILITACJA TRWAŁA 14 DNI.</a:t>
            </a:r>
            <a:r>
              <a:rPr kumimoji="0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pl-PL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5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LOGO STOWARZYSZENI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127504" cy="1505712"/>
          </a:xfrm>
          <a:prstGeom prst="rect">
            <a:avLst/>
          </a:prstGeom>
        </p:spPr>
      </p:pic>
      <p:sp>
        <p:nvSpPr>
          <p:cNvPr id="4" name="Tytuł 1"/>
          <p:cNvSpPr txBox="1">
            <a:spLocks/>
          </p:cNvSpPr>
          <p:nvPr/>
        </p:nvSpPr>
        <p:spPr>
          <a:xfrm>
            <a:off x="2267744" y="320040"/>
            <a:ext cx="5431504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3200" b="1" cap="all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latin typeface="+mj-lt"/>
                <a:ea typeface="+mj-ea"/>
                <a:cs typeface="+mj-cs"/>
              </a:rPr>
              <a:t>KILKA DANYCH Z BADAŃ</a:t>
            </a:r>
            <a:endParaRPr kumimoji="0" lang="pl-PL" sz="3200" b="1" i="0" u="none" strike="noStrike" kern="1200" cap="all" spc="0" normalizeH="0" baseline="0" noProof="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gradFill>
                <a:gsLst>
                  <a:gs pos="0">
                    <a:schemeClr val="accent4">
                      <a:tint val="13000"/>
                    </a:schemeClr>
                  </a:gs>
                  <a:gs pos="10000">
                    <a:schemeClr val="accent4">
                      <a:tint val="20000"/>
                    </a:schemeClr>
                  </a:gs>
                  <a:gs pos="49000">
                    <a:schemeClr val="accent4">
                      <a:tint val="70000"/>
                    </a:schemeClr>
                  </a:gs>
                  <a:gs pos="50000">
                    <a:schemeClr val="accent4">
                      <a:tint val="97000"/>
                    </a:schemeClr>
                  </a:gs>
                  <a:gs pos="100000">
                    <a:schemeClr val="accent4">
                      <a:tint val="20000"/>
                    </a:schemeClr>
                  </a:gs>
                </a:gsLst>
                <a:lin ang="5400000" scaled="1"/>
              </a:gra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5" name="Wykres 4"/>
          <p:cNvGraphicFramePr/>
          <p:nvPr/>
        </p:nvGraphicFramePr>
        <p:xfrm>
          <a:off x="0" y="2708920"/>
          <a:ext cx="3096344" cy="20162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Prostokąt 5"/>
          <p:cNvSpPr/>
          <p:nvPr/>
        </p:nvSpPr>
        <p:spPr>
          <a:xfrm>
            <a:off x="0" y="1484784"/>
            <a:ext cx="305983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400" dirty="0" smtClean="0"/>
              <a:t>Ocena w skali od 1 do 5 / przy czym 1 oznacza nieodpowiednia, 5 bardzo dobra/ wystawiona 2-tygodniowemu pobytowi nad morzem</a:t>
            </a:r>
            <a:endParaRPr lang="pl-PL" sz="1400" dirty="0"/>
          </a:p>
        </p:txBody>
      </p:sp>
      <p:sp>
        <p:nvSpPr>
          <p:cNvPr id="9" name="Prostokąt 8"/>
          <p:cNvSpPr/>
          <p:nvPr/>
        </p:nvSpPr>
        <p:spPr>
          <a:xfrm>
            <a:off x="3347864" y="1556792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l-PL" sz="1400" dirty="0" smtClean="0"/>
              <a:t>Czy podróż autobusem do Sarbinowa i z powrotem do miejsc zamieszkania zapewniła komfort jazdy?</a:t>
            </a:r>
            <a:endParaRPr lang="pl-PL" sz="1400" dirty="0"/>
          </a:p>
        </p:txBody>
      </p:sp>
      <p:graphicFrame>
        <p:nvGraphicFramePr>
          <p:cNvPr id="10" name="Wykres 9"/>
          <p:cNvGraphicFramePr/>
          <p:nvPr/>
        </p:nvGraphicFramePr>
        <p:xfrm>
          <a:off x="3275856" y="2276872"/>
          <a:ext cx="548640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051720" y="620688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l-PL" sz="1400" dirty="0" smtClean="0"/>
              <a:t>Proszę pomyśleć i napisać co wniosła w Pani/Pana/Pani dziecka życie rehabilitacja 14 dniowa w Sarbinowie?</a:t>
            </a:r>
            <a:endParaRPr lang="pl-PL" sz="1400" dirty="0"/>
          </a:p>
        </p:txBody>
      </p:sp>
      <p:graphicFrame>
        <p:nvGraphicFramePr>
          <p:cNvPr id="3" name="Tabela 2"/>
          <p:cNvGraphicFramePr>
            <a:graphicFrameLocks noGrp="1"/>
          </p:cNvGraphicFramePr>
          <p:nvPr/>
        </p:nvGraphicFramePr>
        <p:xfrm>
          <a:off x="395536" y="1522787"/>
          <a:ext cx="7704856" cy="5085905"/>
        </p:xfrm>
        <a:graphic>
          <a:graphicData uri="http://schemas.openxmlformats.org/drawingml/2006/table">
            <a:tbl>
              <a:tblPr/>
              <a:tblGrid>
                <a:gridCol w="847519"/>
                <a:gridCol w="6857337"/>
              </a:tblGrid>
              <a:tr h="2530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latin typeface="Calibri"/>
                          <a:ea typeface="Calibri"/>
                          <a:cs typeface="Times New Roman"/>
                        </a:rPr>
                        <a:t>Lp.</a:t>
                      </a: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>
                          <a:latin typeface="Calibri"/>
                          <a:ea typeface="Calibri"/>
                          <a:cs typeface="Times New Roman"/>
                        </a:rPr>
                        <a:t>Wypowiedź respondenta</a:t>
                      </a: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59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>
                          <a:latin typeface="Calibri"/>
                          <a:ea typeface="Calibri"/>
                          <a:cs typeface="Times New Roman"/>
                        </a:rPr>
                        <a:t>1.</a:t>
                      </a: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latin typeface="Calibri"/>
                          <a:ea typeface="Calibri"/>
                          <a:cs typeface="Times New Roman"/>
                        </a:rPr>
                        <a:t>Wypoczynek psychiczny, pozytywne przebywanie z ludźmi. Pobyt bardzo wpłynął na moje zdrowie, na moje stawy, nadciśnienie, kręgosłup.</a:t>
                      </a: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605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>
                          <a:latin typeface="Calibri"/>
                          <a:ea typeface="Calibri"/>
                          <a:cs typeface="Times New Roman"/>
                        </a:rPr>
                        <a:t>2.</a:t>
                      </a: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latin typeface="Calibri"/>
                          <a:ea typeface="Calibri"/>
                          <a:cs typeface="Times New Roman"/>
                        </a:rPr>
                        <a:t>Wyjazd na turnus rehabilitacyjny zmienił nasze życie i Dominka. Dominik odpoczął i zaczął „otwierać się”, nawiązywać kontakty z ludźmi. Wskazywał na swojej ulubionej maskotce – tygrysku części ciała i nazywał je. Przemiany, które dokonały się u naszego dziecka to najtrudniejsza rzecz do przełamania w autyzmie.</a:t>
                      </a: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59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>
                          <a:latin typeface="Calibri"/>
                          <a:ea typeface="Calibri"/>
                          <a:cs typeface="Times New Roman"/>
                        </a:rPr>
                        <a:t>3.</a:t>
                      </a: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latin typeface="Calibri"/>
                          <a:ea typeface="Calibri"/>
                          <a:cs typeface="Times New Roman"/>
                        </a:rPr>
                        <a:t>Rehabilitacja, wyjazd do Sarbinowa wniósł w nasze życie miłe wspomnienia i chęć podróżowania oraz więcej optymizmu.</a:t>
                      </a: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45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>
                          <a:latin typeface="Calibri"/>
                          <a:ea typeface="Calibri"/>
                          <a:cs typeface="Times New Roman"/>
                        </a:rPr>
                        <a:t>4.</a:t>
                      </a: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>
                          <a:latin typeface="Calibri"/>
                          <a:ea typeface="Calibri"/>
                          <a:cs typeface="Times New Roman"/>
                        </a:rPr>
                        <a:t>Wyjazd był przede wszystkim wypoczynkiem, „naładowaniem baterii na cały rok”. Wyjazd pomógł też w nawiązywaniu nowych znajomości wśród uczestników.</a:t>
                      </a: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72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>
                          <a:latin typeface="Calibri"/>
                          <a:ea typeface="Calibri"/>
                          <a:cs typeface="Times New Roman"/>
                        </a:rPr>
                        <a:t>5.</a:t>
                      </a: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>
                          <a:latin typeface="Calibri"/>
                          <a:ea typeface="Calibri"/>
                          <a:cs typeface="Times New Roman"/>
                        </a:rPr>
                        <a:t>Satysfakcja, zadowolenie, odpoczynek od zajęć domowych.</a:t>
                      </a: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45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>
                          <a:latin typeface="Calibri"/>
                          <a:ea typeface="Calibri"/>
                          <a:cs typeface="Times New Roman"/>
                        </a:rPr>
                        <a:t>6.</a:t>
                      </a: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latin typeface="Calibri"/>
                          <a:ea typeface="Calibri"/>
                          <a:cs typeface="Times New Roman"/>
                        </a:rPr>
                        <a:t>Rehabilitacja 14 dniowa w Sarbinowie wniosła w moje życie wiele miłych wspomnień oraz to, że ćwiczenia rehabilitacyjne przyczyniły się do lepszej sprawności fizycznej.</a:t>
                      </a: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" name="Obraz 3" descr="LOGO STOWARZYSZENI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127504" cy="15057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STOWARZYSZENI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127504" cy="1505712"/>
          </a:xfrm>
          <a:prstGeom prst="rect">
            <a:avLst/>
          </a:prstGeom>
        </p:spPr>
      </p:pic>
      <p:sp>
        <p:nvSpPr>
          <p:cNvPr id="5" name="Symbol zastępczy zawartości 3"/>
          <p:cNvSpPr txBox="1">
            <a:spLocks/>
          </p:cNvSpPr>
          <p:nvPr/>
        </p:nvSpPr>
        <p:spPr>
          <a:xfrm>
            <a:off x="467544" y="2780928"/>
            <a:ext cx="7344816" cy="1772816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tabLst/>
              <a:defRPr/>
            </a:pPr>
            <a:r>
              <a:rPr lang="pl-PL" sz="2400" dirty="0" smtClean="0"/>
              <a:t>UMOŻLIWIONO DOBRY POZIOM FUNKCJONOWANIA, POPRAWIONO JAKOŚĆ ŻYCIA I ZINTEGROWANO GRUPĘ </a:t>
            </a:r>
            <a:endParaRPr kumimoji="0" lang="pl-PL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ogaty">
  <a:themeElements>
    <a:clrScheme name="Średni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Bogaty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ogaty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163</TotalTime>
  <Words>1425</Words>
  <Application>Microsoft Office PowerPoint</Application>
  <PresentationFormat>Pokaz na ekranie (4:3)</PresentationFormat>
  <Paragraphs>140</Paragraphs>
  <Slides>30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30</vt:i4>
      </vt:variant>
    </vt:vector>
  </HeadingPairs>
  <TitlesOfParts>
    <vt:vector size="31" baseType="lpstr">
      <vt:lpstr>Bogaty</vt:lpstr>
      <vt:lpstr>DZIAŁALNOŚĆ STOWARZYSZENIA „POMAGAM”  W KLESZCZEWIE  W ROKU 2014 I 2015</vt:lpstr>
      <vt:lpstr>CELE</vt:lpstr>
      <vt:lpstr>CELE SĄ REALIZOWANE PRZEZ:</vt:lpstr>
      <vt:lpstr>Slajd 4</vt:lpstr>
      <vt:lpstr>PROJEKTY 2014</vt:lpstr>
      <vt:lpstr>I. REHABILITACJA W SARBINOWIE</vt:lpstr>
      <vt:lpstr>Slajd 7</vt:lpstr>
      <vt:lpstr>Slajd 8</vt:lpstr>
      <vt:lpstr>Slajd 9</vt:lpstr>
      <vt:lpstr>II. WIEDZA ZMIENIA ŻYCIE</vt:lpstr>
      <vt:lpstr>DOTACJA WOJEWODY WIELKOPOLSKIEGO  2999,72 ZŁ</vt:lpstr>
      <vt:lpstr>III. MUZYKA POWAŻNA DLA NIEPEŁNOSPRAWNYCH Z GMINY KLESZCZEWO </vt:lpstr>
      <vt:lpstr>IV. KONCERT OPERETKOWY DLA SENIORÓW Z POWIATU POZNAŃSKIEGO W KLESZCZEWIE </vt:lpstr>
      <vt:lpstr>Slajd 14</vt:lpstr>
      <vt:lpstr>RAPORT Z BADAŃ </vt:lpstr>
      <vt:lpstr>V. KLUB SENIORA – ZŁOTA JESIEŃ </vt:lpstr>
      <vt:lpstr>OSIĄGNIĘTO CELE </vt:lpstr>
      <vt:lpstr>Slajd 18</vt:lpstr>
      <vt:lpstr>KILKA DANYCH Z BADAŃ</vt:lpstr>
      <vt:lpstr>VI. „ŚWIATEŁKO W TUNELU” WARSZTATY DLA DZIECI NIEPEŁNOSPRAWNYCH Z RODZICEM </vt:lpstr>
      <vt:lpstr>WARSZTATY DLA DOROSŁYCH NIEPEŁNOSPRAWNYCH </vt:lpstr>
      <vt:lpstr>CO OSIĄGNIĘTO </vt:lpstr>
      <vt:lpstr>Slajd 23</vt:lpstr>
      <vt:lpstr>Slajd 24</vt:lpstr>
      <vt:lpstr>Slajd 25</vt:lpstr>
      <vt:lpstr>Slajd 26</vt:lpstr>
      <vt:lpstr>WSPÓŁPRACA Z PCPR W POZNANIU W ICH PROJEKCIE „POKONAĆ WYKLUCZENIE” WSPÓŁFINANSOWANYM Z EFS, DZIĘKI KTÓREMU 3 OSOBY NIEPEŁNOSPRAWNE UCZESTNICZYŁY W TURNUSIE REHABILITACYJNYM </vt:lpstr>
      <vt:lpstr>Projekty 2015</vt:lpstr>
      <vt:lpstr>i. „Czas w kolorach tęczy”  ii. „klub seniora platformą dla aktywnych” iii. „Piękne dni” iv. „Poznaję inowrocław-kruszwicę” v. „teraz kultura” vi. Popż – fead </vt:lpstr>
      <vt:lpstr>Dziękuję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DZIAŁALNOŚĆ STOWARZYSZENIA „POMAGAM”  W KLESZCZEWIE  W ROKU 2014 I 2015</dc:title>
  <dc:creator>Toshiba</dc:creator>
  <cp:lastModifiedBy>OPS</cp:lastModifiedBy>
  <cp:revision>35</cp:revision>
  <dcterms:created xsi:type="dcterms:W3CDTF">2015-06-17T08:58:56Z</dcterms:created>
  <dcterms:modified xsi:type="dcterms:W3CDTF">2015-06-17T11:57:55Z</dcterms:modified>
</cp:coreProperties>
</file>